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1"/>
  </p:notesMasterIdLst>
  <p:sldIdLst>
    <p:sldId id="256" r:id="rId2"/>
    <p:sldId id="328" r:id="rId3"/>
    <p:sldId id="329" r:id="rId4"/>
    <p:sldId id="321" r:id="rId5"/>
    <p:sldId id="330" r:id="rId6"/>
    <p:sldId id="353" r:id="rId7"/>
    <p:sldId id="354" r:id="rId8"/>
    <p:sldId id="352" r:id="rId9"/>
    <p:sldId id="331" r:id="rId10"/>
    <p:sldId id="335" r:id="rId11"/>
    <p:sldId id="337" r:id="rId12"/>
    <p:sldId id="351" r:id="rId13"/>
    <p:sldId id="311" r:id="rId14"/>
    <p:sldId id="346" r:id="rId15"/>
    <p:sldId id="332" r:id="rId16"/>
    <p:sldId id="339" r:id="rId17"/>
    <p:sldId id="347" r:id="rId18"/>
    <p:sldId id="342" r:id="rId19"/>
    <p:sldId id="343" r:id="rId20"/>
    <p:sldId id="345" r:id="rId21"/>
    <p:sldId id="314" r:id="rId22"/>
    <p:sldId id="312" r:id="rId23"/>
    <p:sldId id="317" r:id="rId24"/>
    <p:sldId id="356" r:id="rId25"/>
    <p:sldId id="344" r:id="rId26"/>
    <p:sldId id="350" r:id="rId27"/>
    <p:sldId id="320" r:id="rId28"/>
    <p:sldId id="318" r:id="rId29"/>
    <p:sldId id="279" r:id="rId30"/>
  </p:sldIdLst>
  <p:sldSz cx="9144000" cy="5143500" type="screen16x9"/>
  <p:notesSz cx="6858000" cy="9144000"/>
  <p:embeddedFontLst>
    <p:embeddedFont>
      <p:font typeface="Copperplate Gothic Bold" panose="020E0705020206020404" pitchFamily="34" charset="0"/>
      <p:regular r:id="rId32"/>
    </p:embeddedFont>
    <p:embeddedFont>
      <p:font typeface="Krona One" panose="020B0604020202020204" charset="0"/>
      <p:regular r:id="rId33"/>
    </p:embeddedFont>
    <p:embeddedFont>
      <p:font typeface="Miriam Libre" panose="00000500000000000000" pitchFamily="2" charset="-79"/>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29"/>
          </p14:sldIdLst>
        </p14:section>
        <p14:section name="History" id="{8A84F912-A39D-411F-9D86-037B7B2969CD}">
          <p14:sldIdLst>
            <p14:sldId id="321"/>
            <p14:sldId id="330"/>
            <p14:sldId id="353"/>
            <p14:sldId id="354"/>
            <p14:sldId id="352"/>
            <p14:sldId id="331"/>
            <p14:sldId id="335"/>
            <p14:sldId id="337"/>
            <p14:sldId id="351"/>
          </p14:sldIdLst>
        </p14:section>
        <p14:section name="Computers in the Present" id="{9CEE57BC-BF14-4151-A9B7-529C3495705E}">
          <p14:sldIdLst>
            <p14:sldId id="311"/>
            <p14:sldId id="346"/>
            <p14:sldId id="332"/>
            <p14:sldId id="339"/>
            <p14:sldId id="347"/>
            <p14:sldId id="342"/>
            <p14:sldId id="343"/>
            <p14:sldId id="345"/>
          </p14:sldIdLst>
        </p14:section>
        <p14:section name="Technologies" id="{B6A325AD-E8E9-47F6-A97B-47EB8E3AF56D}">
          <p14:sldIdLst>
            <p14:sldId id="314"/>
            <p14:sldId id="312"/>
            <p14:sldId id="317"/>
            <p14:sldId id="356"/>
            <p14:sldId id="344"/>
            <p14:sldId id="35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Maxwell" initials="JM" lastIdx="1" clrIdx="0">
    <p:extLst>
      <p:ext uri="{19B8F6BF-5375-455C-9EA6-DF929625EA0E}">
        <p15:presenceInfo xmlns:p15="http://schemas.microsoft.com/office/powerpoint/2012/main" userId="S::Joseph.Maxwell@hyland.com::81b9e37d-9426-4999-a489-1cb52182bf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172A"/>
    <a:srgbClr val="8E0000"/>
    <a:srgbClr val="0037C1"/>
    <a:srgbClr val="6D2182"/>
    <a:srgbClr val="F7931A"/>
    <a:srgbClr val="FFA27A"/>
    <a:srgbClr val="F1E7FF"/>
    <a:srgbClr val="C49BFE"/>
    <a:srgbClr val="A7E8FF"/>
    <a:srgbClr val="926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0" autoAdjust="0"/>
    <p:restoredTop sz="85664" autoAdjust="0"/>
  </p:normalViewPr>
  <p:slideViewPr>
    <p:cSldViewPr snapToGrid="0">
      <p:cViewPr varScale="1">
        <p:scale>
          <a:sx n="129" d="100"/>
          <a:sy n="129" d="100"/>
        </p:scale>
        <p:origin x="87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what </a:t>
            </a:r>
            <a:r>
              <a:rPr lang="en-US" b="1" dirty="0"/>
              <a:t>positive</a:t>
            </a:r>
            <a:r>
              <a:rPr lang="en-US" dirty="0"/>
              <a:t> impacts the internet has had on the world</a:t>
            </a:r>
          </a:p>
          <a:p>
            <a:pPr lvl="0"/>
            <a:r>
              <a:rPr lang="en-US" dirty="0"/>
              <a:t>After a discussion, reveal some examples of “good” things</a:t>
            </a:r>
          </a:p>
          <a:p>
            <a:pPr lvl="1"/>
            <a:r>
              <a:rPr lang="en-US" dirty="0"/>
              <a:t>Ask the students what </a:t>
            </a:r>
            <a:r>
              <a:rPr lang="en-US" b="1" dirty="0"/>
              <a:t>negative</a:t>
            </a:r>
            <a:r>
              <a:rPr lang="en-US" dirty="0"/>
              <a:t> impacts the internet has had on the world</a:t>
            </a:r>
          </a:p>
          <a:p>
            <a:pPr lvl="0"/>
            <a:r>
              <a:rPr lang="en-US" dirty="0"/>
              <a:t>After a discussion, reveal some examples of “bad” things</a:t>
            </a:r>
          </a:p>
        </p:txBody>
      </p:sp>
    </p:spTree>
    <p:extLst>
      <p:ext uri="{BB962C8B-B14F-4D97-AF65-F5344CB8AC3E}">
        <p14:creationId xmlns:p14="http://schemas.microsoft.com/office/powerpoint/2010/main" val="202289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how computers have impacted arts and entertainment</a:t>
            </a:r>
          </a:p>
          <a:p>
            <a:r>
              <a:rPr lang="en-US" b="0" dirty="0"/>
              <a:t>Show some examples from electronic music</a:t>
            </a:r>
          </a:p>
          <a:p>
            <a:pPr lvl="0"/>
            <a:r>
              <a:rPr lang="en-US" b="0" dirty="0"/>
              <a:t>The first recorded instance of computer-generated music – 1951</a:t>
            </a:r>
          </a:p>
          <a:p>
            <a:pPr lvl="1"/>
            <a:r>
              <a:rPr lang="en-US" b="0" dirty="0"/>
              <a:t>Fun fact: the computer used to make this music was created by Alan Turing!</a:t>
            </a:r>
          </a:p>
          <a:p>
            <a:pPr lvl="0"/>
            <a:r>
              <a:rPr lang="en-US" b="0" dirty="0"/>
              <a:t>60 years later, entire albums can be generated from a computer, like Com </a:t>
            </a:r>
            <a:r>
              <a:rPr lang="en-US" b="0" dirty="0" err="1"/>
              <a:t>Truise</a:t>
            </a:r>
            <a:r>
              <a:rPr lang="en-US" b="0" dirty="0"/>
              <a:t> – Memory</a:t>
            </a:r>
          </a:p>
          <a:p>
            <a:pPr lvl="1"/>
            <a:r>
              <a:rPr lang="en-US" b="0" dirty="0"/>
              <a:t>Most pop music now is created digitally, without any “real” instruments</a:t>
            </a:r>
          </a:p>
          <a:p>
            <a:pPr lvl="0"/>
            <a:r>
              <a:rPr lang="en-US" b="0" dirty="0"/>
              <a:t>Show examples of computer-generated imagery</a:t>
            </a:r>
          </a:p>
          <a:p>
            <a:pPr lvl="0"/>
            <a:r>
              <a:rPr lang="en-US" b="0" dirty="0"/>
              <a:t>First clip: one of the earliest instances of CGI – from 1974</a:t>
            </a:r>
          </a:p>
          <a:p>
            <a:pPr lvl="0"/>
            <a:r>
              <a:rPr lang="en-US" b="0" dirty="0"/>
              <a:t>Second clip: Avatar 2</a:t>
            </a:r>
          </a:p>
          <a:p>
            <a:pPr lvl="1"/>
            <a:r>
              <a:rPr lang="en-US" b="0" dirty="0"/>
              <a:t>Entire films are now created using this type of CGI (like the Lion King remake)</a:t>
            </a:r>
          </a:p>
          <a:p>
            <a:endParaRPr lang="en-US" b="0" dirty="0"/>
          </a:p>
          <a:p>
            <a:pPr marL="158750" indent="0">
              <a:buNone/>
            </a:pPr>
            <a:r>
              <a:rPr lang="en-US" b="0" dirty="0"/>
              <a:t>https://www.bl.uk/collection-items/earliest-known-recording-of-computer-generated-music</a:t>
            </a:r>
          </a:p>
          <a:p>
            <a:pPr marL="158750" indent="0">
              <a:buNone/>
            </a:pPr>
            <a:r>
              <a:rPr lang="en-US" b="0" dirty="0"/>
              <a:t>https://comtruise.bandcamp.com/track/memory</a:t>
            </a:r>
          </a:p>
          <a:p>
            <a:pPr marL="158750" indent="0">
              <a:buNone/>
            </a:pPr>
            <a:r>
              <a:rPr lang="en-US" b="0" dirty="0"/>
              <a:t>https://www.youtube.com/watch?v=SPMFhcC4SvQ</a:t>
            </a:r>
          </a:p>
          <a:p>
            <a:pPr marL="158750" indent="0">
              <a:buNone/>
            </a:pPr>
            <a:r>
              <a:rPr lang="en-US" b="0" dirty="0"/>
              <a:t>https://twitter.com/boomborks/status/1523993806655614978</a:t>
            </a:r>
          </a:p>
          <a:p>
            <a:pPr marL="158750" indent="0">
              <a:buNone/>
            </a:pPr>
            <a:endParaRPr lang="en-US" b="0" dirty="0"/>
          </a:p>
        </p:txBody>
      </p:sp>
    </p:spTree>
    <p:extLst>
      <p:ext uri="{BB962C8B-B14F-4D97-AF65-F5344CB8AC3E}">
        <p14:creationId xmlns:p14="http://schemas.microsoft.com/office/powerpoint/2010/main" val="2250332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Gordon Moore in 1965</a:t>
            </a:r>
          </a:p>
          <a:p>
            <a:r>
              <a:rPr lang="en-US" dirty="0"/>
              <a:t>Reveal his quote – </a:t>
            </a:r>
            <a:r>
              <a:rPr lang="en-US" b="1" dirty="0"/>
              <a:t>ask the students what they think it means</a:t>
            </a:r>
          </a:p>
          <a:p>
            <a:pPr lvl="1"/>
            <a:r>
              <a:rPr lang="en-US" dirty="0"/>
              <a:t>The main idea is that technology keeps getting better and better, at faster and faster rates</a:t>
            </a:r>
          </a:p>
          <a:p>
            <a:pPr lvl="0"/>
            <a:r>
              <a:rPr lang="en-US" dirty="0"/>
              <a:t>Show the graph just quickly explaining it – things were slow in 1900, but they keep getting faster</a:t>
            </a:r>
          </a:p>
          <a:p>
            <a:pPr lvl="1"/>
            <a:r>
              <a:rPr lang="en-US" dirty="0"/>
              <a:t>This idea can be used in support of the “singularity” – but that’s the future</a:t>
            </a:r>
          </a:p>
          <a:p>
            <a:pPr lvl="1"/>
            <a:r>
              <a:rPr lang="en-US" dirty="0"/>
              <a:t>This leads up to now – after all the years of the past, we have entered the present</a:t>
            </a:r>
          </a:p>
        </p:txBody>
      </p:sp>
    </p:spTree>
    <p:extLst>
      <p:ext uri="{BB962C8B-B14F-4D97-AF65-F5344CB8AC3E}">
        <p14:creationId xmlns:p14="http://schemas.microsoft.com/office/powerpoint/2010/main" val="93651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will continue by discussing </a:t>
            </a:r>
            <a:r>
              <a:rPr lang="en-US" i="0" dirty="0"/>
              <a:t>some (keyword: </a:t>
            </a:r>
            <a:r>
              <a:rPr lang="en-US" b="1" i="0" dirty="0"/>
              <a:t>some</a:t>
            </a:r>
            <a:r>
              <a:rPr lang="en-US" b="0" i="0" dirty="0"/>
              <a:t>) of the </a:t>
            </a:r>
            <a:r>
              <a:rPr lang="en-US" b="0" i="0"/>
              <a:t>ways computers impact the present day</a:t>
            </a:r>
            <a:endParaRPr lang="en-US" dirty="0"/>
          </a:p>
          <a:p>
            <a:endParaRPr lang="en-US" dirty="0"/>
          </a:p>
        </p:txBody>
      </p:sp>
    </p:spTree>
    <p:extLst>
      <p:ext uri="{BB962C8B-B14F-4D97-AF65-F5344CB8AC3E}">
        <p14:creationId xmlns:p14="http://schemas.microsoft.com/office/powerpoint/2010/main" val="375110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define a computer</a:t>
            </a:r>
            <a:endParaRPr lang="en-US" b="0" dirty="0"/>
          </a:p>
          <a:p>
            <a:pPr lvl="0"/>
            <a:r>
              <a:rPr lang="en-US" b="0" dirty="0"/>
              <a:t>They might think of just a desktop computer, but a computer can be…</a:t>
            </a:r>
          </a:p>
          <a:p>
            <a:pPr lvl="0"/>
            <a:r>
              <a:rPr lang="en-US" b="0" dirty="0"/>
              <a:t>A laptop or </a:t>
            </a:r>
            <a:r>
              <a:rPr lang="en-US" b="0" dirty="0" err="1"/>
              <a:t>chromebook</a:t>
            </a:r>
            <a:endParaRPr lang="en-US" b="0" dirty="0"/>
          </a:p>
          <a:p>
            <a:pPr lvl="0"/>
            <a:r>
              <a:rPr lang="en-US" b="0" dirty="0"/>
              <a:t>A tablet (like an iPad)</a:t>
            </a:r>
          </a:p>
          <a:p>
            <a:pPr lvl="0"/>
            <a:r>
              <a:rPr lang="en-US" b="0" dirty="0"/>
              <a:t>A smart phone (like an iPhone)</a:t>
            </a:r>
          </a:p>
          <a:p>
            <a:pPr lvl="0"/>
            <a:r>
              <a:rPr lang="en-US" b="0" dirty="0"/>
              <a:t>A smart watch</a:t>
            </a:r>
          </a:p>
          <a:p>
            <a:pPr lvl="0"/>
            <a:r>
              <a:rPr lang="en-US" b="0" dirty="0"/>
              <a:t>A video game console (like a GameCube)</a:t>
            </a:r>
          </a:p>
          <a:p>
            <a:pPr lvl="0"/>
            <a:r>
              <a:rPr lang="en-US" b="0" dirty="0"/>
              <a:t>A giant server or data warehouse</a:t>
            </a:r>
          </a:p>
          <a:p>
            <a:pPr lvl="0"/>
            <a:r>
              <a:rPr lang="en-US" b="0" dirty="0"/>
              <a:t>A barcode scanner</a:t>
            </a:r>
          </a:p>
          <a:p>
            <a:pPr lvl="0"/>
            <a:endParaRPr lang="en-US" b="0" dirty="0"/>
          </a:p>
          <a:p>
            <a:pPr lvl="0"/>
            <a:r>
              <a:rPr lang="en-US" b="1" dirty="0"/>
              <a:t>Ask the students if they know how smart phones have changed the world</a:t>
            </a:r>
          </a:p>
          <a:p>
            <a:pPr lvl="1"/>
            <a:r>
              <a:rPr lang="en-US" b="0" dirty="0"/>
              <a:t>The first iPhone (pictured on the slide) is probably older than they are at this point, so they may not know…</a:t>
            </a:r>
          </a:p>
          <a:p>
            <a:pPr lvl="1"/>
            <a:r>
              <a:rPr lang="en-US" b="0" dirty="0"/>
              <a:t>Before smart phones, the only real way to access the internet was on a desktop or laptop</a:t>
            </a:r>
          </a:p>
          <a:p>
            <a:pPr lvl="1"/>
            <a:r>
              <a:rPr lang="en-US" b="0" dirty="0"/>
              <a:t>Smart phones have helped create an entirely new ecosystem of instantaneous communication</a:t>
            </a:r>
          </a:p>
        </p:txBody>
      </p:sp>
    </p:spTree>
    <p:extLst>
      <p:ext uri="{BB962C8B-B14F-4D97-AF65-F5344CB8AC3E}">
        <p14:creationId xmlns:p14="http://schemas.microsoft.com/office/powerpoint/2010/main" val="3996290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ways in which computers affected CoViD-19 lockdowns.</a:t>
            </a:r>
          </a:p>
          <a:p>
            <a:r>
              <a:rPr lang="en-US" b="0" dirty="0"/>
              <a:t>Some examples – people were still able to stay in contact via </a:t>
            </a:r>
            <a:r>
              <a:rPr lang="en-US" b="1" dirty="0"/>
              <a:t>Zoom</a:t>
            </a:r>
            <a:r>
              <a:rPr lang="en-US" b="0" dirty="0"/>
              <a:t> or </a:t>
            </a:r>
            <a:r>
              <a:rPr lang="en-US" b="1" dirty="0"/>
              <a:t>Facetime</a:t>
            </a:r>
          </a:p>
          <a:p>
            <a:r>
              <a:rPr lang="en-US" b="0" dirty="0"/>
              <a:t>Not only could families connect, but these tools (along with other software/hardware) also allowed for </a:t>
            </a:r>
            <a:r>
              <a:rPr lang="en-US" b="1" dirty="0"/>
              <a:t>Remote Learning</a:t>
            </a:r>
            <a:r>
              <a:rPr lang="en-US" b="0" dirty="0"/>
              <a:t> and </a:t>
            </a:r>
            <a:r>
              <a:rPr lang="en-US" b="1" dirty="0"/>
              <a:t>Remote Work</a:t>
            </a:r>
          </a:p>
          <a:p>
            <a:pPr lvl="1"/>
            <a:r>
              <a:rPr lang="en-US" b="0" dirty="0"/>
              <a:t>However, this didn’t work out well for everyone… </a:t>
            </a:r>
            <a:r>
              <a:rPr lang="en-US" b="1" dirty="0"/>
              <a:t>ask if anyone has heard of the Digital Divide.</a:t>
            </a:r>
          </a:p>
          <a:p>
            <a:pPr lvl="1"/>
            <a:endParaRPr lang="en-US" b="1" dirty="0"/>
          </a:p>
          <a:p>
            <a:r>
              <a:rPr lang="en-US" b="0" dirty="0"/>
              <a:t>Explain the basic definition of the digital divide – essentially, a lot of people (especially low-income, elderly, and disabled people) do not have access to computers or the internet, while others do</a:t>
            </a:r>
          </a:p>
          <a:p>
            <a:pPr lvl="1"/>
            <a:r>
              <a:rPr lang="en-US" b="0" dirty="0"/>
              <a:t>It may be easy to think that </a:t>
            </a:r>
            <a:r>
              <a:rPr lang="en-US" b="0" i="1" dirty="0"/>
              <a:t>everyone</a:t>
            </a:r>
            <a:r>
              <a:rPr lang="en-US" b="0" i="0" dirty="0"/>
              <a:t> has a smart phone, or a home computer, or internet access – but that is far from the truth</a:t>
            </a:r>
          </a:p>
          <a:p>
            <a:pPr lvl="1"/>
            <a:r>
              <a:rPr lang="en-US" b="0" i="0" dirty="0"/>
              <a:t>CoViD-19 made this divide even more impactful – with “everyone” heading to Zoom, many were left behind</a:t>
            </a:r>
          </a:p>
          <a:p>
            <a:pPr lvl="0"/>
            <a:r>
              <a:rPr lang="en-US" b="1" i="0" dirty="0"/>
              <a:t>Ask the students to guess how many people across the world have never used the internet</a:t>
            </a:r>
          </a:p>
          <a:p>
            <a:pPr lvl="0"/>
            <a:r>
              <a:rPr lang="en-US" b="0" i="0" dirty="0"/>
              <a:t>Approximately 2.9 billion people</a:t>
            </a:r>
          </a:p>
          <a:p>
            <a:pPr lvl="1"/>
            <a:r>
              <a:rPr lang="en-US" b="0" i="0" dirty="0"/>
              <a:t>Think about how this lack of access could affect their lives</a:t>
            </a:r>
          </a:p>
          <a:p>
            <a:pPr lvl="1"/>
            <a:r>
              <a:rPr lang="en-US" b="0" i="0" dirty="0"/>
              <a:t>Students may be thinking, well that’s just the world, it must be different in the United States…</a:t>
            </a:r>
          </a:p>
          <a:p>
            <a:pPr lvl="0"/>
            <a:r>
              <a:rPr lang="en-US" b="1" i="0" dirty="0"/>
              <a:t>Ask the students to guess what percentage of Cleveland, OH households have NO internet access (according to a 2018 study)</a:t>
            </a:r>
          </a:p>
          <a:p>
            <a:pPr lvl="0"/>
            <a:r>
              <a:rPr lang="en-US" b="0" i="0" dirty="0"/>
              <a:t>The answer is a staggering 27%</a:t>
            </a:r>
          </a:p>
          <a:p>
            <a:pPr lvl="1"/>
            <a:r>
              <a:rPr lang="en-US" b="1" i="0" dirty="0"/>
              <a:t>Ask students why. </a:t>
            </a:r>
            <a:r>
              <a:rPr lang="en-US" b="0" i="0" dirty="0"/>
              <a:t>This generally represents a socio-economic gap, as well as a racial one</a:t>
            </a:r>
          </a:p>
          <a:p>
            <a:pPr lvl="1"/>
            <a:r>
              <a:rPr lang="en-US" b="0" i="0" dirty="0"/>
              <a:t>Explain that these are just some examples – but the digital divide affects people based on a number of factors</a:t>
            </a:r>
          </a:p>
          <a:p>
            <a:pPr lvl="2"/>
            <a:r>
              <a:rPr lang="en-US" b="0" i="0" dirty="0"/>
              <a:t>Age</a:t>
            </a:r>
          </a:p>
          <a:p>
            <a:pPr lvl="2"/>
            <a:r>
              <a:rPr lang="en-US" b="0" i="0" dirty="0"/>
              <a:t>Race</a:t>
            </a:r>
          </a:p>
          <a:p>
            <a:pPr lvl="2"/>
            <a:r>
              <a:rPr lang="en-US" b="0" i="0" dirty="0"/>
              <a:t>Geography (including rural v. urban)</a:t>
            </a:r>
          </a:p>
          <a:p>
            <a:pPr lvl="2"/>
            <a:r>
              <a:rPr lang="en-US" b="0" i="0" dirty="0"/>
              <a:t>Income</a:t>
            </a:r>
          </a:p>
          <a:p>
            <a:pPr lvl="2"/>
            <a:endParaRPr lang="en-US" b="0" i="0" dirty="0"/>
          </a:p>
          <a:p>
            <a:pPr lvl="1"/>
            <a:r>
              <a:rPr lang="en-US" b="1" i="0" dirty="0"/>
              <a:t>Ask the students how this digital divide could impact society</a:t>
            </a:r>
            <a:endParaRPr lang="en-US" b="0" i="0" dirty="0"/>
          </a:p>
          <a:p>
            <a:pPr lvl="2"/>
            <a:r>
              <a:rPr lang="en-US" b="0" i="0" dirty="0"/>
              <a:t>Makes education much more difficult – homework gaps, general learning gaps</a:t>
            </a:r>
          </a:p>
          <a:p>
            <a:pPr lvl="2"/>
            <a:r>
              <a:rPr lang="en-US" b="0" i="0" dirty="0"/>
              <a:t>Uneducated people also tend to have less access – which does not help</a:t>
            </a:r>
          </a:p>
          <a:p>
            <a:pPr lvl="2"/>
            <a:r>
              <a:rPr lang="en-US" b="0" i="0" dirty="0"/>
              <a:t>Unconnected individuals have far fewer opportunities for things like jobs, community engagement, healthcare – think about everything you use the internet for!</a:t>
            </a:r>
          </a:p>
          <a:p>
            <a:pPr lvl="2"/>
            <a:r>
              <a:rPr lang="en-US" b="0" i="0" dirty="0"/>
              <a:t>Ultimately, the digital divide is a cycle – without internet, it’s harder to move up in the world, and that makes it harder to get internet</a:t>
            </a:r>
          </a:p>
          <a:p>
            <a:pPr lvl="2"/>
            <a:endParaRPr lang="en-US" b="0" i="0" dirty="0"/>
          </a:p>
          <a:p>
            <a:pPr lvl="1"/>
            <a:r>
              <a:rPr lang="en-US" b="1" i="0" dirty="0"/>
              <a:t>Ask the students how this problem might be solved</a:t>
            </a:r>
            <a:endParaRPr lang="en-US" b="0" i="0" dirty="0"/>
          </a:p>
          <a:p>
            <a:pPr lvl="2"/>
            <a:r>
              <a:rPr lang="en-US" b="0" i="0" dirty="0"/>
              <a:t>Biggest issue is money and infrastructure</a:t>
            </a:r>
          </a:p>
          <a:p>
            <a:pPr lvl="2"/>
            <a:r>
              <a:rPr lang="en-US" b="0" i="0" dirty="0"/>
              <a:t>Government assistance, corporate partnership, and non-profit/foundation involvement can make a difference</a:t>
            </a:r>
          </a:p>
          <a:p>
            <a:pPr lvl="2"/>
            <a:r>
              <a:rPr lang="en-US" b="0" i="0" dirty="0"/>
              <a:t>For example, in Cleveland there have been efforts by Cuyahoga County, the Cleveland Foundation, the Gordon </a:t>
            </a:r>
            <a:r>
              <a:rPr lang="en-US" b="0" i="0" dirty="0" err="1"/>
              <a:t>Gund</a:t>
            </a:r>
            <a:r>
              <a:rPr lang="en-US" b="0" i="0" dirty="0"/>
              <a:t> Foundation, Verizon, and T-Mobile</a:t>
            </a:r>
            <a:endParaRPr lang="en-US" b="0" dirty="0"/>
          </a:p>
          <a:p>
            <a:endParaRPr lang="en-US" b="0" dirty="0"/>
          </a:p>
          <a:p>
            <a:pPr marL="158750" indent="0">
              <a:buNone/>
            </a:pPr>
            <a:r>
              <a:rPr lang="en-US" b="0" dirty="0"/>
              <a:t>https://www.theguardian.com/technology/2021/nov/30/more-than-a-third-of-worlds-population-has-never-used-the-internet-says-un</a:t>
            </a:r>
          </a:p>
          <a:p>
            <a:pPr marL="158750" indent="0">
              <a:buNone/>
            </a:pPr>
            <a:r>
              <a:rPr lang="en-US" b="0" dirty="0"/>
              <a:t>https://cs.stanford.edu/people/eroberts/cs181/projects/digital-divide/start.html</a:t>
            </a:r>
          </a:p>
          <a:p>
            <a:pPr marL="158750" indent="0">
              <a:buNone/>
            </a:pPr>
            <a:r>
              <a:rPr lang="en-US" b="0" dirty="0"/>
              <a:t>https://www.pewresearch.org/internet/2021/09/01/the-internet-and-the-pandemic/</a:t>
            </a:r>
          </a:p>
          <a:p>
            <a:pPr marL="158750" indent="0">
              <a:buNone/>
            </a:pPr>
            <a:r>
              <a:rPr lang="en-US" b="0" dirty="0"/>
              <a:t>https://www.usda.gov/broadband</a:t>
            </a:r>
          </a:p>
          <a:p>
            <a:pPr marL="158750" indent="0">
              <a:buNone/>
            </a:pPr>
            <a:r>
              <a:rPr lang="en-US" b="0" dirty="0"/>
              <a:t>https://www.clevelandfoundation.org/grants/program-initiatives/digital/</a:t>
            </a:r>
          </a:p>
          <a:p>
            <a:pPr marL="158750" indent="0">
              <a:buNone/>
            </a:pPr>
            <a:r>
              <a:rPr lang="en-US" b="0" dirty="0"/>
              <a:t>https://www.communitysolutions.com/access-denied-impact-clevelands-digital-divide-students/</a:t>
            </a:r>
          </a:p>
        </p:txBody>
      </p:sp>
    </p:spTree>
    <p:extLst>
      <p:ext uri="{BB962C8B-B14F-4D97-AF65-F5344CB8AC3E}">
        <p14:creationId xmlns:p14="http://schemas.microsoft.com/office/powerpoint/2010/main" val="1722294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get into some specific technologies that are having an impact on the world today.</a:t>
            </a:r>
          </a:p>
          <a:p>
            <a:pPr lvl="1"/>
            <a:r>
              <a:rPr lang="en-US" dirty="0"/>
              <a:t>A.I. is a huge field that has been changing the world in many ways. We will consider just a few of them.</a:t>
            </a:r>
          </a:p>
          <a:p>
            <a:pPr lvl="1"/>
            <a:endParaRPr lang="en-US" dirty="0"/>
          </a:p>
          <a:p>
            <a:pPr lvl="0"/>
            <a:r>
              <a:rPr lang="en-US" b="1" dirty="0"/>
              <a:t>Ask the students if they have ever used YouTube. Ask them how they think YouTube uses A.I.</a:t>
            </a:r>
            <a:endParaRPr lang="en-US" b="0" dirty="0"/>
          </a:p>
          <a:p>
            <a:pPr lvl="0"/>
            <a:r>
              <a:rPr lang="en-US" b="0" dirty="0"/>
              <a:t>Reveal that their recommendation engine is powered by A.I.</a:t>
            </a:r>
          </a:p>
          <a:p>
            <a:pPr lvl="0"/>
            <a:r>
              <a:rPr lang="en-US" b="0" dirty="0"/>
              <a:t>This is possible because of deep learning &amp; neural networks – we will not explore the technical details</a:t>
            </a:r>
          </a:p>
          <a:p>
            <a:pPr lvl="0"/>
            <a:r>
              <a:rPr lang="en-US" b="1" dirty="0"/>
              <a:t>Ask the students how they might measure the success of a recommendation engine</a:t>
            </a:r>
            <a:endParaRPr lang="en-US" b="0" dirty="0"/>
          </a:p>
          <a:p>
            <a:pPr lvl="1"/>
            <a:r>
              <a:rPr lang="en-US" b="0" dirty="0"/>
              <a:t>Maybe number of times a video was clicked? </a:t>
            </a:r>
            <a:r>
              <a:rPr lang="en-US" b="1" dirty="0"/>
              <a:t>Why could that be bad?</a:t>
            </a:r>
            <a:r>
              <a:rPr lang="en-US" b="0" dirty="0"/>
              <a:t> It could lead to manipulations via clickbait</a:t>
            </a:r>
          </a:p>
          <a:p>
            <a:pPr lvl="1"/>
            <a:r>
              <a:rPr lang="en-US" b="0" dirty="0"/>
              <a:t>Maybe length of time watched on the recommended video? But that could lead to saturated long videos</a:t>
            </a:r>
          </a:p>
          <a:p>
            <a:pPr lvl="1"/>
            <a:r>
              <a:rPr lang="en-US" b="0" dirty="0"/>
              <a:t>Maybe number of times a recommended video was liked? But maybe people don’t like videos even if they enjoyed them</a:t>
            </a:r>
          </a:p>
          <a:p>
            <a:pPr lvl="1"/>
            <a:endParaRPr lang="en-US" b="0" dirty="0"/>
          </a:p>
          <a:p>
            <a:pPr lvl="0"/>
            <a:r>
              <a:rPr lang="en-US" b="1" dirty="0"/>
              <a:t>Ask the students for examples of facial recognition</a:t>
            </a:r>
            <a:endParaRPr lang="en-US" b="0" dirty="0"/>
          </a:p>
          <a:p>
            <a:pPr lvl="0"/>
            <a:r>
              <a:rPr lang="en-US" b="0" dirty="0"/>
              <a:t>A big one is </a:t>
            </a:r>
            <a:r>
              <a:rPr lang="en-US" b="0" dirty="0" err="1"/>
              <a:t>TikTok</a:t>
            </a:r>
            <a:r>
              <a:rPr lang="en-US" b="0" dirty="0"/>
              <a:t> or Snapchat filters (or Instagram or whatever)</a:t>
            </a:r>
          </a:p>
          <a:p>
            <a:pPr lvl="1"/>
            <a:r>
              <a:rPr lang="en-US" b="0" dirty="0"/>
              <a:t>iPhone face ID is another one</a:t>
            </a:r>
          </a:p>
          <a:p>
            <a:pPr lvl="0"/>
            <a:r>
              <a:rPr lang="en-US" b="0" dirty="0"/>
              <a:t>Go over some of the key concerns with facial recognition</a:t>
            </a:r>
          </a:p>
          <a:p>
            <a:pPr lvl="1"/>
            <a:r>
              <a:rPr lang="en-US" b="0" dirty="0"/>
              <a:t>Data theft – big companies or even foreign governments could steal facial data and use it for malicious purposes (such as something we’ll cover later)</a:t>
            </a:r>
          </a:p>
          <a:p>
            <a:pPr lvl="1"/>
            <a:r>
              <a:rPr lang="en-US" b="0" dirty="0"/>
              <a:t>Algorithmic bias – imagine if facial recognition was used to identify criminals. Now, imagine the algorithm was only trained on white people, and can’t recognize people of other races... This could be a serious issue for an individual identified as someone else based on race alone.</a:t>
            </a:r>
          </a:p>
          <a:p>
            <a:pPr lvl="1"/>
            <a:endParaRPr lang="en-US" b="0" dirty="0"/>
          </a:p>
          <a:p>
            <a:pPr lvl="0"/>
            <a:r>
              <a:rPr lang="en-US" b="1" dirty="0"/>
              <a:t>Ask the students if there are any ethical concerns with self-driving cars</a:t>
            </a:r>
            <a:endParaRPr lang="en-US" b="0" dirty="0"/>
          </a:p>
          <a:p>
            <a:pPr lvl="0"/>
            <a:r>
              <a:rPr lang="en-US" b="0" dirty="0"/>
              <a:t>A big question is litigation – who gets in trouble if the car runs someone over? The driver? The programmer? Elon Musk?</a:t>
            </a:r>
          </a:p>
          <a:p>
            <a:pPr lvl="1"/>
            <a:r>
              <a:rPr lang="en-US" b="0" dirty="0"/>
              <a:t>This is also an example of a larger issue of </a:t>
            </a:r>
            <a:r>
              <a:rPr lang="en-US" b="0" i="1" dirty="0"/>
              <a:t>technological unemployment</a:t>
            </a:r>
            <a:r>
              <a:rPr lang="en-US" b="0" i="0" u="none" dirty="0"/>
              <a:t> – what if all the truckers lose their jobs?</a:t>
            </a:r>
          </a:p>
          <a:p>
            <a:pPr lvl="1"/>
            <a:endParaRPr lang="en-US" b="0" i="0" u="none" dirty="0"/>
          </a:p>
          <a:p>
            <a:pPr lvl="0"/>
            <a:r>
              <a:rPr lang="en-US" b="1" i="0" u="none" dirty="0"/>
              <a:t>Ask the students if they have heard of </a:t>
            </a:r>
            <a:r>
              <a:rPr lang="en-US" b="1" i="0" u="none" dirty="0" err="1"/>
              <a:t>deepfakes</a:t>
            </a:r>
            <a:endParaRPr lang="en-US" b="0" i="0" u="none" dirty="0"/>
          </a:p>
          <a:p>
            <a:pPr lvl="0"/>
            <a:r>
              <a:rPr lang="en-US" b="0" i="0" u="none" dirty="0"/>
              <a:t>Show a quick example of Jennifer Lawrence turning into Steve Buscemi</a:t>
            </a:r>
          </a:p>
          <a:p>
            <a:pPr lvl="1"/>
            <a:r>
              <a:rPr lang="en-US" b="0" i="0" u="none" dirty="0"/>
              <a:t>We will dig into </a:t>
            </a:r>
            <a:r>
              <a:rPr lang="en-US" b="0" i="0" u="none" dirty="0" err="1"/>
              <a:t>deepfakes</a:t>
            </a:r>
            <a:r>
              <a:rPr lang="en-US" b="0" i="0" u="none" dirty="0"/>
              <a:t> a little deeper on the next slide…</a:t>
            </a:r>
            <a:endParaRPr lang="en-US" b="1" dirty="0"/>
          </a:p>
          <a:p>
            <a:pPr marL="158750" lvl="0" indent="0">
              <a:buNone/>
            </a:pPr>
            <a:endParaRPr lang="en-US" b="0" dirty="0"/>
          </a:p>
          <a:p>
            <a:pPr marL="158750" lvl="0" indent="0">
              <a:buNone/>
            </a:pPr>
            <a:r>
              <a:rPr lang="en-US" b="0" dirty="0"/>
              <a:t>https://towardsdatascience.com/how-youtube-recommends-videos-b6e003a5ab2f</a:t>
            </a:r>
          </a:p>
          <a:p>
            <a:pPr marL="158750" lvl="0" indent="0">
              <a:buNone/>
            </a:pPr>
            <a:r>
              <a:rPr lang="en-US" dirty="0"/>
              <a:t>https://www.forbes.com/sites/johnkoetsier/2019/07/17/viral-app-faceapp-now-owns-access-to-more-than-150-million-peoples-faces-and-names/?sh=40e97c1f62f1</a:t>
            </a:r>
          </a:p>
        </p:txBody>
      </p:sp>
    </p:spTree>
    <p:extLst>
      <p:ext uri="{BB962C8B-B14F-4D97-AF65-F5344CB8AC3E}">
        <p14:creationId xmlns:p14="http://schemas.microsoft.com/office/powerpoint/2010/main" val="223300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Now we are going to dive deeper into </a:t>
            </a:r>
            <a:r>
              <a:rPr lang="en-US" b="0" dirty="0" err="1"/>
              <a:t>deepfakes</a:t>
            </a:r>
            <a:endParaRPr lang="en-US" b="0" dirty="0"/>
          </a:p>
          <a:p>
            <a:r>
              <a:rPr lang="en-US" b="1" dirty="0"/>
              <a:t>Ask the students if the recognize this person</a:t>
            </a:r>
            <a:endParaRPr lang="en-US" b="0" dirty="0"/>
          </a:p>
          <a:p>
            <a:pPr lvl="0"/>
            <a:r>
              <a:rPr lang="en-US" b="0" dirty="0"/>
              <a:t>It’s actually Kendrick Lamar, but he’s wearing the </a:t>
            </a:r>
            <a:r>
              <a:rPr lang="en-US" b="0" dirty="0" err="1"/>
              <a:t>deepfake</a:t>
            </a:r>
            <a:r>
              <a:rPr lang="en-US" b="0" dirty="0"/>
              <a:t> “mask” of Will Smith</a:t>
            </a:r>
          </a:p>
          <a:p>
            <a:pPr lvl="1"/>
            <a:r>
              <a:rPr lang="en-US" b="0" dirty="0"/>
              <a:t>We will not be watching the video (The Heart Part 5) because it’s DEFINITELY not appropriate for this camp, but it’s culturally relevant</a:t>
            </a:r>
          </a:p>
          <a:p>
            <a:pPr lvl="0"/>
            <a:r>
              <a:rPr lang="en-US" b="0" dirty="0"/>
              <a:t>This is possible via “</a:t>
            </a:r>
            <a:r>
              <a:rPr lang="en-US" b="0" dirty="0" err="1"/>
              <a:t>Deepfake</a:t>
            </a:r>
            <a:r>
              <a:rPr lang="en-US" b="0" dirty="0"/>
              <a:t>” technology – portmanteau of “deep learning” and “fake”</a:t>
            </a:r>
          </a:p>
          <a:p>
            <a:pPr lvl="0"/>
            <a:r>
              <a:rPr lang="en-US" b="0" dirty="0"/>
              <a:t>There are several other legitimate examples, like young Carrie Fisher in Rogue One</a:t>
            </a:r>
          </a:p>
          <a:p>
            <a:pPr lvl="0"/>
            <a:r>
              <a:rPr lang="en-US" b="0" dirty="0"/>
              <a:t>There is also a platform named </a:t>
            </a:r>
            <a:r>
              <a:rPr lang="en-US" b="0" dirty="0" err="1"/>
              <a:t>Synthesia</a:t>
            </a:r>
            <a:r>
              <a:rPr lang="en-US" b="0" dirty="0"/>
              <a:t> that generates 100% A.I.-based people for use in business videos, and potentially other media</a:t>
            </a:r>
          </a:p>
          <a:p>
            <a:pPr lvl="1"/>
            <a:r>
              <a:rPr lang="en-US" b="0" dirty="0"/>
              <a:t>Play the video, and explain that it’s not a real person, or a real voice!</a:t>
            </a:r>
          </a:p>
          <a:p>
            <a:pPr lvl="0"/>
            <a:r>
              <a:rPr lang="en-US" b="0" dirty="0"/>
              <a:t>However, it’s not all good… show the video of “Obama” saying that we need to be vigilant on the internet</a:t>
            </a:r>
          </a:p>
          <a:p>
            <a:pPr lvl="0"/>
            <a:r>
              <a:rPr lang="en-US" b="0" dirty="0"/>
              <a:t>Then, reveal Jordan Peele and play the video again – showing that it was fabricated</a:t>
            </a:r>
          </a:p>
          <a:p>
            <a:pPr lvl="0"/>
            <a:r>
              <a:rPr lang="en-US" b="0" dirty="0"/>
              <a:t>Explain that </a:t>
            </a:r>
            <a:r>
              <a:rPr lang="en-US" b="0" dirty="0" err="1"/>
              <a:t>deepfakes</a:t>
            </a:r>
            <a:r>
              <a:rPr lang="en-US" b="0" dirty="0"/>
              <a:t> can spread dangerous misinformation – think about political figures being manipulated in that way</a:t>
            </a:r>
          </a:p>
          <a:p>
            <a:pPr lvl="0"/>
            <a:r>
              <a:rPr lang="en-US" b="0" dirty="0"/>
              <a:t>There are many nefarious purposes for </a:t>
            </a:r>
            <a:r>
              <a:rPr lang="en-US" b="0" dirty="0" err="1"/>
              <a:t>deepfakes</a:t>
            </a:r>
            <a:r>
              <a:rPr lang="en-US" b="0" dirty="0"/>
              <a:t>, mainly involving fraud</a:t>
            </a:r>
          </a:p>
          <a:p>
            <a:pPr lvl="0"/>
            <a:r>
              <a:rPr lang="en-US" b="0" dirty="0"/>
              <a:t>As the technology improves, it becomes more and more difficult to detect </a:t>
            </a:r>
            <a:r>
              <a:rPr lang="en-US" b="0" dirty="0" err="1"/>
              <a:t>deepfakes</a:t>
            </a:r>
            <a:endParaRPr lang="en-US" b="0" dirty="0"/>
          </a:p>
          <a:p>
            <a:pPr lvl="1"/>
            <a:r>
              <a:rPr lang="en-US" b="0" dirty="0"/>
              <a:t>Companies like Twitter are working on tagging synthetic videos and making sure no one is misled</a:t>
            </a:r>
          </a:p>
          <a:p>
            <a:pPr lvl="1"/>
            <a:r>
              <a:rPr lang="en-US" b="1" dirty="0"/>
              <a:t>Ask the students if they can think of ways </a:t>
            </a:r>
            <a:r>
              <a:rPr lang="en-US" b="1" dirty="0" err="1"/>
              <a:t>deepfakes</a:t>
            </a:r>
            <a:r>
              <a:rPr lang="en-US" b="1" dirty="0"/>
              <a:t> could be used, for good or bad</a:t>
            </a:r>
            <a:endParaRPr lang="en-US" b="0" dirty="0"/>
          </a:p>
          <a:p>
            <a:pPr lvl="0"/>
            <a:endParaRPr lang="en-US" b="0" dirty="0"/>
          </a:p>
          <a:p>
            <a:pPr marL="158750" lvl="0" indent="0">
              <a:buNone/>
            </a:pPr>
            <a:r>
              <a:rPr lang="en-US" b="0" dirty="0"/>
              <a:t>https://www.youtube.com/watch?v=fM2pqqfukNc</a:t>
            </a:r>
          </a:p>
        </p:txBody>
      </p:sp>
    </p:spTree>
    <p:extLst>
      <p:ext uri="{BB962C8B-B14F-4D97-AF65-F5344CB8AC3E}">
        <p14:creationId xmlns:p14="http://schemas.microsoft.com/office/powerpoint/2010/main" val="1583717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topic of reality, let’s get into another area of technology – extended reality (e.g. non-reality reality)</a:t>
            </a:r>
          </a:p>
          <a:p>
            <a:r>
              <a:rPr lang="en-US" b="1" dirty="0"/>
              <a:t>Ask the students if they know what VR stands for, and if they have examples of VR Headsets.</a:t>
            </a:r>
            <a:r>
              <a:rPr lang="en-US" b="0" dirty="0"/>
              <a:t> It stands for </a:t>
            </a:r>
            <a:r>
              <a:rPr lang="en-US" b="1" dirty="0"/>
              <a:t>V</a:t>
            </a:r>
            <a:r>
              <a:rPr lang="en-US" b="0" dirty="0"/>
              <a:t>irtual </a:t>
            </a:r>
            <a:r>
              <a:rPr lang="en-US" b="1" dirty="0"/>
              <a:t>R</a:t>
            </a:r>
            <a:r>
              <a:rPr lang="en-US" b="0" dirty="0"/>
              <a:t>eality</a:t>
            </a:r>
          </a:p>
          <a:p>
            <a:pPr lvl="1"/>
            <a:r>
              <a:rPr lang="en-US" b="0" dirty="0"/>
              <a:t>Oculus Quest, HTC </a:t>
            </a:r>
            <a:r>
              <a:rPr lang="en-US" b="0" dirty="0" err="1"/>
              <a:t>Vive</a:t>
            </a:r>
            <a:r>
              <a:rPr lang="en-US" b="0" dirty="0"/>
              <a:t>, Google Cardboard</a:t>
            </a:r>
          </a:p>
          <a:p>
            <a:pPr lvl="1"/>
            <a:r>
              <a:rPr lang="en-US" b="0" dirty="0"/>
              <a:t>VR is fully immersive, and is meant to take the user into another world</a:t>
            </a:r>
          </a:p>
          <a:p>
            <a:pPr lvl="1"/>
            <a:r>
              <a:rPr lang="en-US" b="0" dirty="0"/>
              <a:t>VR is largely used for entertainment, but can also be used for education/training, healthcare, and more</a:t>
            </a:r>
          </a:p>
          <a:p>
            <a:pPr lvl="0"/>
            <a:r>
              <a:rPr lang="en-US" b="1" dirty="0"/>
              <a:t>Ask the students if they know what AR stands for. </a:t>
            </a:r>
            <a:r>
              <a:rPr lang="en-US" b="0" dirty="0"/>
              <a:t>It stands for </a:t>
            </a:r>
            <a:r>
              <a:rPr lang="en-US" b="1" dirty="0"/>
              <a:t>A</a:t>
            </a:r>
            <a:r>
              <a:rPr lang="en-US" b="0" dirty="0"/>
              <a:t>ugmented </a:t>
            </a:r>
            <a:r>
              <a:rPr lang="en-US" b="1" dirty="0"/>
              <a:t>R</a:t>
            </a:r>
            <a:r>
              <a:rPr lang="en-US" b="0" dirty="0"/>
              <a:t>eality</a:t>
            </a:r>
          </a:p>
          <a:p>
            <a:pPr lvl="0"/>
            <a:r>
              <a:rPr lang="en-US" b="0" dirty="0"/>
              <a:t>In Augmented Reality, a layer of non-reality is added to normal reality – an example is </a:t>
            </a:r>
            <a:r>
              <a:rPr lang="en-US" b="0" dirty="0" err="1"/>
              <a:t>Pokemon</a:t>
            </a:r>
            <a:r>
              <a:rPr lang="en-US" b="0" dirty="0"/>
              <a:t> Go</a:t>
            </a:r>
          </a:p>
          <a:p>
            <a:pPr lvl="1"/>
            <a:r>
              <a:rPr lang="en-US" b="1" dirty="0"/>
              <a:t>Ask the students if they have any ideas how AR could be used</a:t>
            </a:r>
            <a:endParaRPr lang="en-US" b="0" dirty="0"/>
          </a:p>
          <a:p>
            <a:pPr lvl="1"/>
            <a:r>
              <a:rPr lang="en-US" b="0" dirty="0"/>
              <a:t>Outside of gaming, there are applications in art, commerce, architecture, and more</a:t>
            </a:r>
          </a:p>
          <a:p>
            <a:pPr lvl="0"/>
            <a:r>
              <a:rPr lang="en-US" b="1" dirty="0"/>
              <a:t>Ask the students if they’ve heard of the metaverse</a:t>
            </a:r>
            <a:endParaRPr lang="en-US" b="0" dirty="0"/>
          </a:p>
          <a:p>
            <a:pPr lvl="1"/>
            <a:r>
              <a:rPr lang="en-US" b="0" dirty="0"/>
              <a:t>The term actually originated in a 1992 novel by Neal Stephenson called Snow Crash – it’s a portmanteau of “meta” and “universe”</a:t>
            </a:r>
          </a:p>
          <a:p>
            <a:pPr lvl="1"/>
            <a:r>
              <a:rPr lang="en-US" b="0" dirty="0"/>
              <a:t>The “metaverse” is a universal immersive virtual world, facilitated by the use of VR and AR</a:t>
            </a:r>
          </a:p>
          <a:p>
            <a:pPr lvl="0"/>
            <a:r>
              <a:rPr lang="en-US" b="0" dirty="0"/>
              <a:t>Recently, the idea of Blockchain and NFTs (Web3) have been incorporated into the metaverse – </a:t>
            </a:r>
            <a:r>
              <a:rPr lang="en-US" b="0" i="1" dirty="0"/>
              <a:t>digital ownership</a:t>
            </a:r>
            <a:r>
              <a:rPr lang="en-US" b="0" i="0" dirty="0"/>
              <a:t> is an important concept</a:t>
            </a:r>
          </a:p>
          <a:p>
            <a:pPr lvl="1"/>
            <a:r>
              <a:rPr lang="en-US" b="0" i="0" dirty="0"/>
              <a:t>“Virtual Land” in the metaverse is selling for hundreds of thousands of dollars right now</a:t>
            </a:r>
          </a:p>
          <a:p>
            <a:pPr lvl="0"/>
            <a:r>
              <a:rPr lang="en-US" b="1" i="0" dirty="0"/>
              <a:t>Poll the students with this question: “Is virtual real estate a good investment?”</a:t>
            </a:r>
            <a:r>
              <a:rPr lang="en-US" b="0" i="0" dirty="0"/>
              <a:t> (1 for yes, 2 for no, 3 for maybe/not sure)</a:t>
            </a:r>
            <a:endParaRPr lang="en-US" b="1" dirty="0"/>
          </a:p>
        </p:txBody>
      </p:sp>
    </p:spTree>
    <p:extLst>
      <p:ext uri="{BB962C8B-B14F-4D97-AF65-F5344CB8AC3E}">
        <p14:creationId xmlns:p14="http://schemas.microsoft.com/office/powerpoint/2010/main" val="399944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shift gears from the virtual to the real – computers can make things beyond the digital world!</a:t>
            </a:r>
          </a:p>
          <a:p>
            <a:r>
              <a:rPr lang="en-US" dirty="0"/>
              <a:t>Show the example – </a:t>
            </a:r>
            <a:r>
              <a:rPr lang="en-US" b="1" dirty="0"/>
              <a:t>ask the students if they recognize this robot</a:t>
            </a:r>
            <a:r>
              <a:rPr lang="en-US" b="0" dirty="0"/>
              <a:t> (Bender from Futurama)</a:t>
            </a:r>
          </a:p>
          <a:p>
            <a:pPr lvl="1"/>
            <a:r>
              <a:rPr lang="en-US" b="0" dirty="0"/>
              <a:t>3D printing is the construction of a physical object from a digital model – usually plastics, but other materials can also be used (like chocolate)</a:t>
            </a:r>
          </a:p>
          <a:p>
            <a:r>
              <a:rPr lang="en-US" b="1" dirty="0"/>
              <a:t>Ask the students for some ideas of what they could 3D print</a:t>
            </a:r>
          </a:p>
          <a:p>
            <a:r>
              <a:rPr lang="en-US" b="0" dirty="0"/>
              <a:t>There is a list of some of the things that can be printed – but there’s definitely more than that!</a:t>
            </a:r>
          </a:p>
          <a:p>
            <a:pPr lvl="1"/>
            <a:r>
              <a:rPr lang="en-US" b="1" dirty="0"/>
              <a:t>Ask the students if they can think of any potentially ethical issues with 3D printing</a:t>
            </a:r>
          </a:p>
          <a:p>
            <a:r>
              <a:rPr lang="en-US" b="0" dirty="0"/>
              <a:t>One danger: it is possible to print firearms. </a:t>
            </a:r>
            <a:r>
              <a:rPr lang="en-US" b="1" dirty="0"/>
              <a:t>Ask the students why that might be a bad thing</a:t>
            </a:r>
            <a:endParaRPr lang="en-US" b="0" dirty="0"/>
          </a:p>
          <a:p>
            <a:pPr lvl="1"/>
            <a:r>
              <a:rPr lang="en-US" b="0" dirty="0"/>
              <a:t>People could essentially “download” guns – with no government authorization</a:t>
            </a:r>
          </a:p>
          <a:p>
            <a:endParaRPr lang="en-US" b="1" dirty="0"/>
          </a:p>
          <a:p>
            <a:endParaRPr lang="en-US" dirty="0"/>
          </a:p>
          <a:p>
            <a:endParaRPr lang="en-US" dirty="0"/>
          </a:p>
        </p:txBody>
      </p:sp>
    </p:spTree>
    <p:extLst>
      <p:ext uri="{BB962C8B-B14F-4D97-AF65-F5344CB8AC3E}">
        <p14:creationId xmlns:p14="http://schemas.microsoft.com/office/powerpoint/2010/main" val="90893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to give examples of science fiction</a:t>
            </a:r>
          </a:p>
          <a:p>
            <a:pPr lvl="1"/>
            <a:r>
              <a:rPr lang="en-US" dirty="0"/>
              <a:t>Note that some ideas that were once science fiction have become a reality:</a:t>
            </a:r>
          </a:p>
          <a:p>
            <a:pPr lvl="0"/>
            <a:r>
              <a:rPr lang="en-US" dirty="0"/>
              <a:t>Video Calls</a:t>
            </a:r>
          </a:p>
          <a:p>
            <a:pPr lvl="0"/>
            <a:r>
              <a:rPr lang="en-US" dirty="0"/>
              <a:t>Self-Driving Cars</a:t>
            </a:r>
          </a:p>
          <a:p>
            <a:pPr lvl="0"/>
            <a:r>
              <a:rPr lang="en-US" dirty="0"/>
              <a:t>A.I. Powered Voice Assistants</a:t>
            </a:r>
          </a:p>
          <a:p>
            <a:pPr lvl="0"/>
            <a:r>
              <a:rPr lang="en-US" dirty="0"/>
              <a:t>Virtual Reality</a:t>
            </a:r>
          </a:p>
          <a:p>
            <a:pPr lvl="0"/>
            <a:r>
              <a:rPr lang="en-US" dirty="0"/>
              <a:t>Space Stations</a:t>
            </a:r>
          </a:p>
          <a:p>
            <a:pPr lvl="0"/>
            <a:endParaRPr lang="en-US" dirty="0"/>
          </a:p>
          <a:p>
            <a:pPr lvl="1"/>
            <a:r>
              <a:rPr lang="en-US" dirty="0"/>
              <a:t>Ask the students if they recognize where any of these originate:</a:t>
            </a:r>
          </a:p>
          <a:p>
            <a:pPr lvl="2"/>
            <a:r>
              <a:rPr lang="en-US" dirty="0"/>
              <a:t>Video Calls + Space Station – </a:t>
            </a:r>
            <a:r>
              <a:rPr lang="en-US" i="0" dirty="0"/>
              <a:t>2001: A Space Odyssey</a:t>
            </a:r>
          </a:p>
          <a:p>
            <a:pPr lvl="2"/>
            <a:r>
              <a:rPr lang="en-US" i="0" dirty="0"/>
              <a:t>Self-Driving Cars – I, Robot</a:t>
            </a:r>
          </a:p>
          <a:p>
            <a:pPr lvl="2"/>
            <a:r>
              <a:rPr lang="en-US" i="0" dirty="0"/>
              <a:t>A.I. Powered Voice Assistant – Her</a:t>
            </a:r>
          </a:p>
          <a:p>
            <a:pPr lvl="2"/>
            <a:r>
              <a:rPr lang="en-US" i="0" dirty="0"/>
              <a:t>Virtual Reality – Johnny Mnemonic</a:t>
            </a:r>
          </a:p>
          <a:p>
            <a:pPr lvl="1"/>
            <a:r>
              <a:rPr lang="en-US" b="0" i="0" dirty="0"/>
              <a:t>Note that we will explore the impact of these technologies in this presentation</a:t>
            </a:r>
          </a:p>
          <a:p>
            <a:pPr lvl="1"/>
            <a:endParaRPr lang="en-US" dirty="0"/>
          </a:p>
          <a:p>
            <a:endParaRPr lang="en-US" dirty="0"/>
          </a:p>
        </p:txBody>
      </p:sp>
    </p:spTree>
    <p:extLst>
      <p:ext uri="{BB962C8B-B14F-4D97-AF65-F5344CB8AC3E}">
        <p14:creationId xmlns:p14="http://schemas.microsoft.com/office/powerpoint/2010/main" val="38256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Poll the students: Would you want to live in a Smart House like from the DCOM?</a:t>
            </a:r>
            <a:endParaRPr lang="en-US" b="0" dirty="0"/>
          </a:p>
          <a:p>
            <a:pPr lvl="1"/>
            <a:r>
              <a:rPr lang="en-US" b="0" dirty="0"/>
              <a:t>Basically, a house where everything is controlled by a computer connected to the internet and is running software</a:t>
            </a:r>
          </a:p>
          <a:p>
            <a:pPr lvl="1"/>
            <a:r>
              <a:rPr lang="en-US" b="0" dirty="0"/>
              <a:t>In the 1999 when this was released, a “Smart House” was far from reality… but now it’s not too far off</a:t>
            </a:r>
          </a:p>
          <a:p>
            <a:pPr lvl="0"/>
            <a:r>
              <a:rPr lang="en-US" b="0" dirty="0"/>
              <a:t>So what is the Internet of Things? Well, it’s basically a smart house – a network of “things” (aka smart devices) that are capable of running software, and connecting to the internet (or each other)</a:t>
            </a:r>
          </a:p>
          <a:p>
            <a:pPr lvl="1"/>
            <a:r>
              <a:rPr lang="en-US" b="1" dirty="0"/>
              <a:t>Ask the students for examples of “smart” devices</a:t>
            </a:r>
            <a:endParaRPr lang="en-US" b="0" dirty="0"/>
          </a:p>
          <a:p>
            <a:pPr lvl="0"/>
            <a:r>
              <a:rPr lang="en-US" b="0" dirty="0"/>
              <a:t>Reveal a few examples of smart devices</a:t>
            </a:r>
          </a:p>
          <a:p>
            <a:pPr lvl="0"/>
            <a:r>
              <a:rPr lang="en-US" b="1" dirty="0"/>
              <a:t>Ask the students for some potential concerns with smart devices</a:t>
            </a:r>
            <a:endParaRPr lang="en-US" b="0" dirty="0"/>
          </a:p>
          <a:p>
            <a:pPr lvl="0"/>
            <a:r>
              <a:rPr lang="en-US" b="0" dirty="0"/>
              <a:t>Reveal some potential concerns</a:t>
            </a:r>
          </a:p>
          <a:p>
            <a:pPr lvl="1"/>
            <a:r>
              <a:rPr lang="en-US" b="0" dirty="0"/>
              <a:t>General security – there is extra vulnerability – compromising one device could compromise an entire network</a:t>
            </a:r>
          </a:p>
          <a:p>
            <a:pPr lvl="1"/>
            <a:r>
              <a:rPr lang="en-US" b="0" dirty="0"/>
              <a:t>Privacy – companies (cough </a:t>
            </a:r>
            <a:r>
              <a:rPr lang="en-US" b="0" dirty="0" err="1"/>
              <a:t>cough</a:t>
            </a:r>
            <a:r>
              <a:rPr lang="en-US" b="0" dirty="0"/>
              <a:t> Amazon) could take data about your home or living habits, and use it to sell you things</a:t>
            </a:r>
          </a:p>
          <a:p>
            <a:pPr lvl="1"/>
            <a:r>
              <a:rPr lang="en-US" b="0" dirty="0"/>
              <a:t>Control – if someone else hacked your system, they could make things very bad (e.g. locking doors, turning up the heat, </a:t>
            </a:r>
            <a:r>
              <a:rPr lang="en-US" b="0" dirty="0" err="1"/>
              <a:t>etc</a:t>
            </a:r>
            <a:r>
              <a:rPr lang="en-US" b="0" dirty="0"/>
              <a:t>)</a:t>
            </a:r>
          </a:p>
          <a:p>
            <a:pPr lvl="0"/>
            <a:r>
              <a:rPr lang="en-US" b="0" dirty="0"/>
              <a:t>Also, your house might gain sentience, assume a corporeal form, and wreak havoc on your family</a:t>
            </a:r>
          </a:p>
        </p:txBody>
      </p:sp>
    </p:spTree>
    <p:extLst>
      <p:ext uri="{BB962C8B-B14F-4D97-AF65-F5344CB8AC3E}">
        <p14:creationId xmlns:p14="http://schemas.microsoft.com/office/powerpoint/2010/main" val="388446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seen a few examples of current technology, and how it has affected society… let’s start to think about where that technology (or new technology entirely) could take us in the future</a:t>
            </a:r>
          </a:p>
        </p:txBody>
      </p:sp>
    </p:spTree>
    <p:extLst>
      <p:ext uri="{BB962C8B-B14F-4D97-AF65-F5344CB8AC3E}">
        <p14:creationId xmlns:p14="http://schemas.microsoft.com/office/powerpoint/2010/main" val="1161029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Let’s start by talking about two distinct types of futuristic technologies</a:t>
            </a:r>
          </a:p>
          <a:p>
            <a:r>
              <a:rPr lang="en-US" b="0" dirty="0"/>
              <a:t>The first is “emerging” – </a:t>
            </a:r>
            <a:r>
              <a:rPr lang="en-US" b="1" dirty="0"/>
              <a:t>ask the students if they can guess what “emerging” technologies are</a:t>
            </a:r>
            <a:endParaRPr lang="en-US" b="0" dirty="0"/>
          </a:p>
          <a:p>
            <a:pPr lvl="1"/>
            <a:r>
              <a:rPr lang="en-US" b="0" dirty="0"/>
              <a:t>There are a few key criteria…</a:t>
            </a:r>
          </a:p>
          <a:p>
            <a:pPr lvl="0"/>
            <a:r>
              <a:rPr lang="en-US" b="0" dirty="0"/>
              <a:t>They must </a:t>
            </a:r>
            <a:r>
              <a:rPr lang="en-US" b="0" i="1" dirty="0"/>
              <a:t>actually exist</a:t>
            </a:r>
            <a:r>
              <a:rPr lang="en-US" b="0" i="0" dirty="0"/>
              <a:t> in some way</a:t>
            </a:r>
          </a:p>
          <a:p>
            <a:pPr lvl="0"/>
            <a:r>
              <a:rPr lang="en-US" b="0" i="0" dirty="0"/>
              <a:t>They must </a:t>
            </a:r>
            <a:r>
              <a:rPr lang="en-US" b="0" i="1" dirty="0"/>
              <a:t>not</a:t>
            </a:r>
            <a:r>
              <a:rPr lang="en-US" b="0" i="0" dirty="0"/>
              <a:t> be “mainstream” – not used by everyone already, like a smart phone or something like that</a:t>
            </a:r>
          </a:p>
          <a:p>
            <a:pPr lvl="0"/>
            <a:r>
              <a:rPr lang="en-US" b="0" i="0" dirty="0"/>
              <a:t>There are some basic phases:</a:t>
            </a:r>
          </a:p>
          <a:p>
            <a:pPr lvl="1"/>
            <a:r>
              <a:rPr lang="en-US" b="0" i="0" dirty="0"/>
              <a:t>Research (preliminary stage)</a:t>
            </a:r>
          </a:p>
          <a:p>
            <a:pPr lvl="1"/>
            <a:r>
              <a:rPr lang="en-US" b="0" i="0" dirty="0"/>
              <a:t>Prototype (actually having some version of the technology)</a:t>
            </a:r>
          </a:p>
          <a:p>
            <a:pPr lvl="1"/>
            <a:r>
              <a:rPr lang="en-US" b="0" i="0" dirty="0"/>
              <a:t>Development (active work on the technology)</a:t>
            </a:r>
          </a:p>
          <a:p>
            <a:pPr lvl="1"/>
            <a:r>
              <a:rPr lang="en-US" b="0" i="0" dirty="0"/>
              <a:t>Diffusion (technology works, and is in the process of becoming mainstream)</a:t>
            </a:r>
          </a:p>
          <a:p>
            <a:pPr lvl="0"/>
            <a:r>
              <a:rPr lang="en-US" b="1" i="0" dirty="0"/>
              <a:t>Ask the students if they can think of examples of “emerging” technologies</a:t>
            </a:r>
            <a:endParaRPr lang="en-US" b="0" i="0" dirty="0"/>
          </a:p>
          <a:p>
            <a:pPr lvl="1"/>
            <a:r>
              <a:rPr lang="en-US" b="0" i="0" dirty="0"/>
              <a:t>(hint: we have covered some of them in this presentation!)</a:t>
            </a:r>
          </a:p>
          <a:p>
            <a:pPr lvl="0"/>
            <a:r>
              <a:rPr lang="en-US" b="0" i="0" dirty="0"/>
              <a:t>Reveal some examples – some of these are farther along than others, but they are all considered “emerging”</a:t>
            </a:r>
          </a:p>
          <a:p>
            <a:pPr lvl="0"/>
            <a:endParaRPr lang="en-US" b="0" i="0" dirty="0"/>
          </a:p>
          <a:p>
            <a:pPr lvl="0"/>
            <a:r>
              <a:rPr lang="en-US" b="0" i="0" dirty="0"/>
              <a:t>Next, talk about another type of future technology – “hypothetical” – </a:t>
            </a:r>
            <a:r>
              <a:rPr lang="en-US" b="1" i="0" dirty="0"/>
              <a:t>ask the students if they can guess what hypothetical technologies would be</a:t>
            </a:r>
            <a:endParaRPr lang="en-US" b="0" i="0" dirty="0"/>
          </a:p>
          <a:p>
            <a:pPr lvl="0"/>
            <a:r>
              <a:rPr lang="en-US" b="0" i="0" dirty="0"/>
              <a:t>The main criteria here is that the technology must NOT EXIST at all</a:t>
            </a:r>
          </a:p>
          <a:p>
            <a:pPr lvl="0"/>
            <a:r>
              <a:rPr lang="en-US" b="0" i="0" dirty="0"/>
              <a:t>These technologies are often used in Sci-Fi… but as we know, sci-fi can sometimes turn into sci-non-fi</a:t>
            </a:r>
          </a:p>
          <a:p>
            <a:pPr lvl="0"/>
            <a:r>
              <a:rPr lang="en-US" b="0" i="0" dirty="0"/>
              <a:t>The fun part is that these technologies </a:t>
            </a:r>
            <a:r>
              <a:rPr lang="en-US" b="0" i="1" dirty="0"/>
              <a:t>might</a:t>
            </a:r>
            <a:r>
              <a:rPr lang="en-US" b="0" i="0" dirty="0"/>
              <a:t> exist in the future</a:t>
            </a:r>
          </a:p>
          <a:p>
            <a:pPr lvl="0"/>
            <a:r>
              <a:rPr lang="en-US" b="1" i="0" dirty="0"/>
              <a:t>Ask the students if they can think of any examples of hypothetical technologies</a:t>
            </a:r>
            <a:endParaRPr lang="en-US" b="0" i="0" dirty="0"/>
          </a:p>
          <a:p>
            <a:pPr lvl="0"/>
            <a:r>
              <a:rPr lang="en-US" b="0" i="0" dirty="0"/>
              <a:t>Reveal a few examples – time machines and teleporters will probably never exist, but water-fueled cars and immortality via life extension may be possible</a:t>
            </a:r>
          </a:p>
          <a:p>
            <a:pPr lvl="1"/>
            <a:r>
              <a:rPr lang="en-US" b="0" i="0" dirty="0"/>
              <a:t>Or, who knows, anything might happen or not happen</a:t>
            </a:r>
            <a:endParaRPr lang="en-US" b="1" i="0" dirty="0"/>
          </a:p>
        </p:txBody>
      </p:sp>
    </p:spTree>
    <p:extLst>
      <p:ext uri="{BB962C8B-B14F-4D97-AF65-F5344CB8AC3E}">
        <p14:creationId xmlns:p14="http://schemas.microsoft.com/office/powerpoint/2010/main" val="107293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dive into some of these future technologies. We’ll start with an emerging one – artificial intelligence</a:t>
            </a:r>
          </a:p>
          <a:p>
            <a:pPr lvl="1"/>
            <a:r>
              <a:rPr lang="en-US" b="1" dirty="0"/>
              <a:t>Ask the students if they have any ideas for how A.I. could impact the future</a:t>
            </a:r>
          </a:p>
          <a:p>
            <a:r>
              <a:rPr lang="en-US" b="0" dirty="0"/>
              <a:t>One example – government by algorithm – there have been some real-world examples of AI getting involved in politics</a:t>
            </a:r>
          </a:p>
          <a:p>
            <a:pPr lvl="1"/>
            <a:r>
              <a:rPr lang="en-US" b="0" dirty="0"/>
              <a:t>In Japan, an artificial intelligence ran for public office</a:t>
            </a:r>
          </a:p>
          <a:p>
            <a:pPr lvl="1"/>
            <a:r>
              <a:rPr lang="en-US" b="0" dirty="0"/>
              <a:t>In the 80s, there was a software called “Split Up” that handled divorce proceedings, and split up estates</a:t>
            </a:r>
          </a:p>
          <a:p>
            <a:pPr lvl="1"/>
            <a:r>
              <a:rPr lang="en-US" b="1" dirty="0"/>
              <a:t>Poll the students: would you like to be governed by an artificial intelligence?</a:t>
            </a:r>
            <a:endParaRPr lang="en-US" b="0" dirty="0"/>
          </a:p>
          <a:p>
            <a:pPr lvl="0"/>
            <a:r>
              <a:rPr lang="en-US" b="0" dirty="0"/>
              <a:t>Another potential future would be </a:t>
            </a:r>
            <a:r>
              <a:rPr lang="en-US" b="0" dirty="0" err="1"/>
              <a:t>deepfake</a:t>
            </a:r>
            <a:r>
              <a:rPr lang="en-US" b="0" dirty="0"/>
              <a:t> films</a:t>
            </a:r>
          </a:p>
          <a:p>
            <a:pPr lvl="1"/>
            <a:r>
              <a:rPr lang="en-US" b="0" dirty="0"/>
              <a:t>The A.I. could generate the visuals, the audio/dialog… could even write the story!</a:t>
            </a:r>
          </a:p>
          <a:p>
            <a:pPr lvl="1"/>
            <a:r>
              <a:rPr lang="en-US" b="1" dirty="0"/>
              <a:t>Poll the students: do you think a fully A.I.-generated movie would be good?</a:t>
            </a:r>
          </a:p>
          <a:p>
            <a:pPr lvl="0"/>
            <a:r>
              <a:rPr lang="en-US" sz="1100" b="0" dirty="0">
                <a:effectLst/>
                <a:latin typeface="Arial"/>
                <a:cs typeface="Arial"/>
              </a:rPr>
              <a:t>Now for a less realistic idea – </a:t>
            </a:r>
            <a:r>
              <a:rPr lang="en-US" sz="1100" b="1" dirty="0">
                <a:effectLst/>
                <a:latin typeface="Arial"/>
                <a:cs typeface="Arial"/>
              </a:rPr>
              <a:t>Ask the students if they’ve heard of the “singularity”</a:t>
            </a:r>
          </a:p>
          <a:p>
            <a:pPr lvl="0"/>
            <a:r>
              <a:rPr lang="en-US" sz="1100" b="0" dirty="0">
                <a:effectLst/>
                <a:latin typeface="Arial"/>
                <a:cs typeface="Arial"/>
              </a:rPr>
              <a:t>This is a hypothetical point in time at which technological growth becomes uncontrollable and irreversible, resulting in unforeseeable changes to human civilization.</a:t>
            </a:r>
          </a:p>
          <a:p>
            <a:pPr lvl="0"/>
            <a:r>
              <a:rPr lang="en-US" sz="1100" b="0" dirty="0">
                <a:effectLst/>
                <a:latin typeface="Arial"/>
                <a:cs typeface="Arial"/>
              </a:rPr>
              <a:t>This could cause an “intelligence explosion” – basically, if an Artificial </a:t>
            </a:r>
            <a:r>
              <a:rPr lang="en-US" sz="1100" b="1" dirty="0">
                <a:effectLst/>
                <a:latin typeface="Arial"/>
                <a:cs typeface="Arial"/>
              </a:rPr>
              <a:t>General</a:t>
            </a:r>
            <a:r>
              <a:rPr lang="en-US" sz="1100" b="0" dirty="0">
                <a:effectLst/>
                <a:latin typeface="Arial"/>
                <a:cs typeface="Arial"/>
              </a:rPr>
              <a:t> Intelligence is capable of improving itself, there’s nothing stopping it from continuous improvement… which makes it get faster and faster and better and better at an accelerated pace</a:t>
            </a:r>
          </a:p>
          <a:p>
            <a:pPr lvl="1"/>
            <a:r>
              <a:rPr lang="en-US" sz="1100" b="0" dirty="0">
                <a:effectLst/>
                <a:latin typeface="Arial"/>
                <a:cs typeface="Arial"/>
              </a:rPr>
              <a:t>This could lead to a </a:t>
            </a:r>
            <a:r>
              <a:rPr lang="en-US" sz="1100" b="1" dirty="0">
                <a:effectLst/>
                <a:latin typeface="Arial"/>
                <a:cs typeface="Arial"/>
              </a:rPr>
              <a:t>superintelligence</a:t>
            </a:r>
            <a:r>
              <a:rPr lang="en-US" sz="1100" b="0" dirty="0">
                <a:effectLst/>
                <a:latin typeface="Arial"/>
                <a:cs typeface="Arial"/>
              </a:rPr>
              <a:t> – something humans could not even comprehend, way beyond any human intelligence</a:t>
            </a:r>
          </a:p>
          <a:p>
            <a:pPr lvl="0"/>
            <a:r>
              <a:rPr lang="en-US" sz="1100" b="0" dirty="0">
                <a:effectLst/>
                <a:latin typeface="Arial"/>
                <a:cs typeface="Arial"/>
              </a:rPr>
              <a:t>One fun thought experiment is a </a:t>
            </a:r>
            <a:r>
              <a:rPr lang="en-US" sz="1100" b="1" dirty="0">
                <a:effectLst/>
                <a:latin typeface="Arial"/>
                <a:cs typeface="Arial"/>
              </a:rPr>
              <a:t>paperclip maximizer</a:t>
            </a:r>
            <a:r>
              <a:rPr lang="en-US" sz="1100" b="0" dirty="0">
                <a:effectLst/>
                <a:latin typeface="Arial"/>
                <a:cs typeface="Arial"/>
              </a:rPr>
              <a:t> – say a superintelligence had a goal of creating paperclips. It might neglect all other responsibilities and simply optimize its ability to create paperclips – thus destroying the universe.</a:t>
            </a:r>
          </a:p>
          <a:p>
            <a:pPr lvl="1"/>
            <a:r>
              <a:rPr lang="en-US" sz="1100" b="1" dirty="0">
                <a:effectLst/>
                <a:latin typeface="Arial"/>
                <a:cs typeface="Arial"/>
              </a:rPr>
              <a:t>Poll the students: Will a technological singularity happen?</a:t>
            </a:r>
          </a:p>
          <a:p>
            <a:pPr lvl="0"/>
            <a:endParaRPr lang="en-US" sz="1100" b="0" dirty="0">
              <a:effectLst/>
              <a:latin typeface="Arial"/>
              <a:cs typeface="Arial"/>
            </a:endParaRPr>
          </a:p>
          <a:p>
            <a:pPr marL="158750" lvl="0" indent="0">
              <a:buNone/>
            </a:pPr>
            <a:r>
              <a:rPr lang="en-US" sz="1100" b="0" dirty="0">
                <a:effectLst/>
                <a:latin typeface="Arial"/>
                <a:cs typeface="Arial"/>
              </a:rPr>
              <a:t>https://en.wikipedia.org/wiki/Split_Up_(expert_system)</a:t>
            </a:r>
          </a:p>
          <a:p>
            <a:pPr marL="158750" lvl="0" indent="0">
              <a:buNone/>
            </a:pPr>
            <a:r>
              <a:rPr lang="en-US" sz="1100" b="0" dirty="0">
                <a:effectLst/>
                <a:latin typeface="Arial"/>
                <a:cs typeface="Arial"/>
              </a:rPr>
              <a:t>https://mitpress.mit.edu/books/technological-singularity</a:t>
            </a:r>
          </a:p>
          <a:p>
            <a:pPr marL="158750" lvl="0" indent="0">
              <a:buNone/>
            </a:pPr>
            <a:r>
              <a:rPr lang="en-US" sz="1100" b="0" dirty="0">
                <a:effectLst/>
                <a:latin typeface="Arial"/>
                <a:cs typeface="Arial"/>
              </a:rPr>
              <a:t>https://www.lesswrong.com/tag/paperclip-maximizer</a:t>
            </a:r>
          </a:p>
        </p:txBody>
      </p:sp>
    </p:spTree>
    <p:extLst>
      <p:ext uri="{BB962C8B-B14F-4D97-AF65-F5344CB8AC3E}">
        <p14:creationId xmlns:p14="http://schemas.microsoft.com/office/powerpoint/2010/main" val="3177901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another emerging technology – extended reality</a:t>
            </a:r>
          </a:p>
          <a:p>
            <a:pPr lvl="1"/>
            <a:r>
              <a:rPr lang="en-US" b="1" dirty="0"/>
              <a:t>Ask the students if they have ideas about how Extended Reality could impact the future</a:t>
            </a:r>
          </a:p>
          <a:p>
            <a:r>
              <a:rPr lang="en-US" b="0" dirty="0"/>
              <a:t>One possibility is a complete virtual society – like in Ready Player One</a:t>
            </a:r>
          </a:p>
          <a:p>
            <a:pPr lvl="1"/>
            <a:r>
              <a:rPr lang="en-US" b="0" dirty="0"/>
              <a:t>People might spend more time in VR than they do in real life</a:t>
            </a:r>
          </a:p>
          <a:p>
            <a:pPr lvl="1"/>
            <a:r>
              <a:rPr lang="en-US" b="0" dirty="0"/>
              <a:t>Entire economies, cultures, and communities could exist digitally</a:t>
            </a:r>
          </a:p>
          <a:p>
            <a:pPr lvl="0"/>
            <a:r>
              <a:rPr lang="en-US" b="0" dirty="0"/>
              <a:t>Another possibility, that may be a little more out there – Brain-Computer Interfaces mostly exist for prosthetic limbs – being able to read impulses from the brain</a:t>
            </a:r>
          </a:p>
          <a:p>
            <a:pPr lvl="0"/>
            <a:r>
              <a:rPr lang="en-US" b="0" dirty="0"/>
              <a:t>But what if it were possible to use a brain-computer interface to completely stimulate a person’s perception?</a:t>
            </a:r>
          </a:p>
          <a:p>
            <a:pPr lvl="1"/>
            <a:r>
              <a:rPr lang="en-US" b="0" dirty="0"/>
              <a:t>If that’s possible, extended reality might become </a:t>
            </a:r>
            <a:r>
              <a:rPr lang="en-US" b="0" i="1" dirty="0"/>
              <a:t>so</a:t>
            </a:r>
            <a:r>
              <a:rPr lang="en-US" b="0" i="0" dirty="0"/>
              <a:t> advanced that it is completely indistinguishable from our reality…</a:t>
            </a:r>
          </a:p>
          <a:p>
            <a:pPr lvl="0"/>
            <a:r>
              <a:rPr lang="en-US" b="1" i="0" dirty="0"/>
              <a:t>Poll the students: Are we currently living in a simulation?</a:t>
            </a:r>
          </a:p>
          <a:p>
            <a:pPr lvl="0"/>
            <a:r>
              <a:rPr lang="en-US" b="1" i="0" dirty="0"/>
              <a:t>Follow-up question: does it matter if we’re in a simulation?</a:t>
            </a:r>
          </a:p>
          <a:p>
            <a:pPr marL="158750" lvl="0" indent="0">
              <a:buNone/>
            </a:pPr>
            <a:endParaRPr lang="en-US" b="0" i="0" dirty="0"/>
          </a:p>
          <a:p>
            <a:pPr marL="158750" lvl="0" indent="0">
              <a:buNone/>
            </a:pPr>
            <a:r>
              <a:rPr lang="en-US" b="0" i="0" dirty="0"/>
              <a:t>http://consc.net/reality+/excerpt.pdf</a:t>
            </a:r>
            <a:endParaRPr lang="en-US" b="0" dirty="0"/>
          </a:p>
        </p:txBody>
      </p:sp>
    </p:spTree>
    <p:extLst>
      <p:ext uri="{BB962C8B-B14F-4D97-AF65-F5344CB8AC3E}">
        <p14:creationId xmlns:p14="http://schemas.microsoft.com/office/powerpoint/2010/main" val="532928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pPr marL="158750" indent="0">
              <a:buNone/>
            </a:pPr>
            <a:endParaRPr lang="en-US" dirty="0"/>
          </a:p>
          <a:p>
            <a:r>
              <a:rPr lang="en-US" dirty="0"/>
              <a:t>Let’s talk about quantum computing briefly – I mainly put this here because quantum computers look so cool</a:t>
            </a:r>
          </a:p>
          <a:p>
            <a:pPr lvl="1"/>
            <a:r>
              <a:rPr lang="en-US" dirty="0"/>
              <a:t>Go over the definition – no need to go too deep, just touch on the fact that quantum computers use weird stuff in quantum physics</a:t>
            </a:r>
          </a:p>
          <a:p>
            <a:r>
              <a:rPr lang="en-US" dirty="0"/>
              <a:t>Quantum algorithms are just algorithms that use quantum computing – for example, Shor’s Algorithm – that could potentially break cryptography (meaning someone could hack pretty much anything on the internet)</a:t>
            </a:r>
          </a:p>
          <a:p>
            <a:r>
              <a:rPr lang="en-US" dirty="0"/>
              <a:t>Sum this up by mentioning that the speed of these computers could drastically increase the efficiency of things like AI or world simulation – but the technology is still a long way from that.</a:t>
            </a:r>
          </a:p>
        </p:txBody>
      </p:sp>
    </p:spTree>
    <p:extLst>
      <p:ext uri="{BB962C8B-B14F-4D97-AF65-F5344CB8AC3E}">
        <p14:creationId xmlns:p14="http://schemas.microsoft.com/office/powerpoint/2010/main" val="3728372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point of this slide is simply to throw out a lot of ideas for things that could exist in the future – their feasibility is definitely in question</a:t>
            </a:r>
          </a:p>
          <a:p>
            <a:r>
              <a:rPr lang="en-US" b="0" dirty="0"/>
              <a:t>One big area that could lead to a lot of interesting developments is </a:t>
            </a:r>
            <a:r>
              <a:rPr lang="en-US" b="1" dirty="0"/>
              <a:t>molecular computers</a:t>
            </a:r>
            <a:r>
              <a:rPr lang="en-US" b="0" dirty="0"/>
              <a:t> – read the definition</a:t>
            </a:r>
          </a:p>
          <a:p>
            <a:r>
              <a:rPr lang="en-US" b="0" dirty="0"/>
              <a:t>These </a:t>
            </a:r>
            <a:r>
              <a:rPr lang="en-US" b="0" dirty="0" err="1"/>
              <a:t>nanocomputers</a:t>
            </a:r>
            <a:r>
              <a:rPr lang="en-US" b="0" dirty="0"/>
              <a:t> could be used to create something like a Santa Claus Machine</a:t>
            </a:r>
          </a:p>
          <a:p>
            <a:pPr lvl="1"/>
            <a:r>
              <a:rPr lang="en-US" b="0" dirty="0"/>
              <a:t>This machine could take in any form of matter (rocks, dirt, </a:t>
            </a:r>
            <a:r>
              <a:rPr lang="en-US" b="0" dirty="0" err="1"/>
              <a:t>etc</a:t>
            </a:r>
            <a:r>
              <a:rPr lang="en-US" b="0" dirty="0"/>
              <a:t>), rearrange the molecules, and create any other object</a:t>
            </a:r>
          </a:p>
          <a:p>
            <a:pPr lvl="0"/>
            <a:r>
              <a:rPr lang="en-US" b="0" dirty="0"/>
              <a:t>Taking that a step further, there is the Von Neumann Probe (pronounced NOY-man) – a self-replicating spacecraft</a:t>
            </a:r>
          </a:p>
          <a:p>
            <a:pPr lvl="1"/>
            <a:r>
              <a:rPr lang="en-US" b="0" dirty="0"/>
              <a:t>These probes could explore the far reaches of the galaxy, landing on planets, harvesting resources, and rebuilding themselves</a:t>
            </a:r>
          </a:p>
          <a:p>
            <a:pPr lvl="0"/>
            <a:r>
              <a:rPr lang="en-US" b="1" dirty="0"/>
              <a:t>Poll the students: Do you think a Santa Claus Machine could ever actually exist?</a:t>
            </a:r>
          </a:p>
          <a:p>
            <a:pPr lvl="0"/>
            <a:r>
              <a:rPr lang="en-US" b="0" dirty="0"/>
              <a:t>Another interesting topic is </a:t>
            </a:r>
            <a:r>
              <a:rPr lang="en-US" b="1" dirty="0"/>
              <a:t>whole-brain emulation</a:t>
            </a:r>
            <a:r>
              <a:rPr lang="en-US" b="0" dirty="0"/>
              <a:t> – the idea of taking a human brain and representing it in a digital form</a:t>
            </a:r>
          </a:p>
          <a:p>
            <a:pPr lvl="0"/>
            <a:r>
              <a:rPr lang="en-US" b="0" dirty="0"/>
              <a:t>One thing that could arise from that would be mind uploading</a:t>
            </a:r>
          </a:p>
          <a:p>
            <a:pPr lvl="1"/>
            <a:r>
              <a:rPr lang="en-US" b="0" dirty="0"/>
              <a:t>Like the San Junipero episode of Black Mirror, this could lead to digital immortality</a:t>
            </a:r>
          </a:p>
          <a:p>
            <a:pPr lvl="0"/>
            <a:r>
              <a:rPr lang="en-US" b="0" dirty="0"/>
              <a:t>Another potential application would be thought recording</a:t>
            </a:r>
          </a:p>
          <a:p>
            <a:pPr lvl="1"/>
            <a:r>
              <a:rPr lang="en-US" b="0" dirty="0"/>
              <a:t>If you can represent a brain, you can represent experience, and maybe even share your experience with others… what would the consequences be?</a:t>
            </a:r>
          </a:p>
          <a:p>
            <a:pPr lvl="0"/>
            <a:r>
              <a:rPr lang="en-US" b="1" dirty="0"/>
              <a:t>Poll the students: Would an “uploaded” mind be conscious?</a:t>
            </a:r>
          </a:p>
        </p:txBody>
      </p:sp>
    </p:spTree>
    <p:extLst>
      <p:ext uri="{BB962C8B-B14F-4D97-AF65-F5344CB8AC3E}">
        <p14:creationId xmlns:p14="http://schemas.microsoft.com/office/powerpoint/2010/main" val="2630784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at this point, a lot of different topics have been covered, and hopefully they’ve made you think a little bit. Let’s go over everything we discussed</a:t>
            </a:r>
          </a:p>
        </p:txBody>
      </p:sp>
    </p:spTree>
    <p:extLst>
      <p:ext uri="{BB962C8B-B14F-4D97-AF65-F5344CB8AC3E}">
        <p14:creationId xmlns:p14="http://schemas.microsoft.com/office/powerpoint/2010/main" val="237592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Talk about how computers have impacted society in the past</a:t>
            </a:r>
          </a:p>
          <a:p>
            <a:pPr lvl="1"/>
            <a:r>
              <a:rPr lang="en-US" dirty="0"/>
              <a:t>Ask the students for examples</a:t>
            </a:r>
          </a:p>
          <a:p>
            <a:pPr lvl="1"/>
            <a:r>
              <a:rPr lang="en-US" dirty="0"/>
              <a:t>Ask the students for a take-away about computers in the past</a:t>
            </a:r>
          </a:p>
          <a:p>
            <a:pPr lvl="0"/>
            <a:r>
              <a:rPr lang="en-US" dirty="0"/>
              <a:t>Talk about how computers currently impact society</a:t>
            </a:r>
          </a:p>
          <a:p>
            <a:pPr lvl="1"/>
            <a:r>
              <a:rPr lang="en-US" dirty="0"/>
              <a:t>Ask the students for examples</a:t>
            </a:r>
          </a:p>
          <a:p>
            <a:pPr lvl="1"/>
            <a:r>
              <a:rPr lang="en-US" dirty="0"/>
              <a:t>Ask the students for a take-away about computers in the present</a:t>
            </a:r>
          </a:p>
          <a:p>
            <a:pPr lvl="0"/>
            <a:r>
              <a:rPr lang="en-US" dirty="0"/>
              <a:t>Talk about how computers and new tech will impact society in the future</a:t>
            </a:r>
          </a:p>
          <a:p>
            <a:pPr lvl="1"/>
            <a:r>
              <a:rPr lang="en-US" dirty="0"/>
              <a:t>Ask the students for examples</a:t>
            </a:r>
          </a:p>
          <a:p>
            <a:pPr lvl="1"/>
            <a:r>
              <a:rPr lang="en-US" dirty="0"/>
              <a:t>Ask the students for a take-away about computers in the future</a:t>
            </a:r>
          </a:p>
          <a:p>
            <a:pPr lvl="0"/>
            <a:r>
              <a:rPr lang="en-US" dirty="0"/>
              <a:t>Emphasize that the students themselves will be the ones who will really have the opportunity to work with these new technologies - their generation will be the one that has the biggest impact</a:t>
            </a:r>
          </a:p>
        </p:txBody>
      </p:sp>
    </p:spTree>
    <p:extLst>
      <p:ext uri="{BB962C8B-B14F-4D97-AF65-F5344CB8AC3E}">
        <p14:creationId xmlns:p14="http://schemas.microsoft.com/office/powerpoint/2010/main" val="1275188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the basic sections this presentation will contain</a:t>
            </a:r>
          </a:p>
          <a:p>
            <a:pPr lvl="1"/>
            <a:r>
              <a:rPr lang="en-US" dirty="0"/>
              <a:t>Make sure to note that this camp will only </a:t>
            </a:r>
            <a:r>
              <a:rPr lang="en-US" b="1" dirty="0"/>
              <a:t>scratch the surface</a:t>
            </a:r>
            <a:r>
              <a:rPr lang="en-US" dirty="0"/>
              <a:t> of the history, present day, and potential future of computing technology</a:t>
            </a:r>
          </a:p>
          <a:p>
            <a:r>
              <a:rPr lang="en-US" dirty="0"/>
              <a:t>We will start with the past – note how far we have come since the early days of computers</a:t>
            </a:r>
          </a:p>
          <a:p>
            <a:r>
              <a:rPr lang="en-US" dirty="0"/>
              <a:t>We will then move onto the present – we will discuss current technologies and how they are changing things in the world (like having tv screens on fridges)</a:t>
            </a:r>
          </a:p>
          <a:p>
            <a:r>
              <a:rPr lang="en-US" dirty="0"/>
              <a:t>Then, we will look forward to the future – maybe we will end up living in a dystopia like in Blade Runner (but maybe not)</a:t>
            </a:r>
          </a:p>
        </p:txBody>
      </p:sp>
    </p:spTree>
    <p:extLst>
      <p:ext uri="{BB962C8B-B14F-4D97-AF65-F5344CB8AC3E}">
        <p14:creationId xmlns:p14="http://schemas.microsoft.com/office/powerpoint/2010/main" val="110681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begin by discussing </a:t>
            </a:r>
            <a:r>
              <a:rPr lang="en-US" i="0" dirty="0"/>
              <a:t>some (keyword: </a:t>
            </a:r>
            <a:r>
              <a:rPr lang="en-US" b="1" i="0" dirty="0"/>
              <a:t>some</a:t>
            </a:r>
            <a:r>
              <a:rPr lang="en-US" b="0" i="0" dirty="0"/>
              <a:t>) of the history of computers</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an IBM Data Center, from Toronto 1963</a:t>
            </a:r>
          </a:p>
          <a:p>
            <a:r>
              <a:rPr lang="en-US" dirty="0"/>
              <a:t>Talk about how originally, computers were basically just giant calculators used for scientific and engineering equations</a:t>
            </a:r>
          </a:p>
          <a:p>
            <a:r>
              <a:rPr lang="en-US" dirty="0"/>
              <a:t>In the beginning, most applications were for the military (like code-breaking) or for academic studies</a:t>
            </a:r>
          </a:p>
          <a:p>
            <a:r>
              <a:rPr lang="en-US" dirty="0"/>
              <a:t>In the 1950s, the field of A.I. was born</a:t>
            </a:r>
          </a:p>
          <a:p>
            <a:pPr marL="15875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8500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the history of A.I.</a:t>
            </a:r>
          </a:p>
          <a:p>
            <a:r>
              <a:rPr lang="en-US" dirty="0"/>
              <a:t>Alan Turing was known as the “father of artificial intelligence”</a:t>
            </a:r>
          </a:p>
          <a:p>
            <a:pPr lvl="1"/>
            <a:r>
              <a:rPr lang="en-US" dirty="0"/>
              <a:t>Seriously recommend reading more about him, he is an incredibly impactful and interesting person </a:t>
            </a:r>
          </a:p>
          <a:p>
            <a:pPr lvl="0"/>
            <a:r>
              <a:rPr lang="en-US" dirty="0"/>
              <a:t>One of his contributions to the field was the “Turing Test” – a way to measure how “intelligent” an artificially intelligent agent actually is</a:t>
            </a:r>
          </a:p>
          <a:p>
            <a:pPr lvl="1"/>
            <a:r>
              <a:rPr lang="en-US" dirty="0"/>
              <a:t>This involves a judge having a conversation via text with two “people” – one, a real person, and the other, a computer</a:t>
            </a:r>
          </a:p>
          <a:p>
            <a:pPr lvl="1"/>
            <a:r>
              <a:rPr lang="en-US" dirty="0"/>
              <a:t>If the computer can successfully fool the judge, it has passed the test!</a:t>
            </a:r>
          </a:p>
          <a:p>
            <a:pPr lvl="0"/>
            <a:r>
              <a:rPr lang="en-US" b="1" dirty="0"/>
              <a:t>Poll the students with this question: “Can a machine think?”</a:t>
            </a:r>
            <a:endParaRPr lang="en-US" b="0" dirty="0"/>
          </a:p>
          <a:p>
            <a:pPr lvl="1"/>
            <a:r>
              <a:rPr lang="en-US" b="0" dirty="0"/>
              <a:t>Have them put up fingers or answer in the Zoom chat:</a:t>
            </a:r>
          </a:p>
          <a:p>
            <a:pPr lvl="2"/>
            <a:r>
              <a:rPr lang="en-US" b="0" dirty="0"/>
              <a:t>1 for yes</a:t>
            </a:r>
          </a:p>
          <a:p>
            <a:pPr lvl="2"/>
            <a:r>
              <a:rPr lang="en-US" b="0" dirty="0"/>
              <a:t>2 for no</a:t>
            </a:r>
          </a:p>
          <a:p>
            <a:pPr lvl="2"/>
            <a:r>
              <a:rPr lang="en-US" b="0" dirty="0"/>
              <a:t>3 for maybe/not sure/depends</a:t>
            </a:r>
          </a:p>
          <a:p>
            <a:pPr lvl="0"/>
            <a:r>
              <a:rPr lang="en-US" b="1" dirty="0"/>
              <a:t>Poll the students in the same way with the following questions</a:t>
            </a:r>
          </a:p>
          <a:p>
            <a:pPr lvl="1"/>
            <a:r>
              <a:rPr lang="en-US" b="0" dirty="0"/>
              <a:t>Can a machine actually </a:t>
            </a:r>
            <a:r>
              <a:rPr lang="en-US" b="0" i="0" dirty="0"/>
              <a:t>become conscious?</a:t>
            </a:r>
          </a:p>
          <a:p>
            <a:pPr lvl="0"/>
            <a:r>
              <a:rPr lang="en-US" b="0" i="0" dirty="0"/>
              <a:t>Will an A.I. ever be as intelligent as a human?</a:t>
            </a:r>
          </a:p>
          <a:p>
            <a:pPr lvl="1"/>
            <a:r>
              <a:rPr lang="en-US" b="0" i="0" dirty="0"/>
              <a:t>In this case, it means </a:t>
            </a:r>
            <a:r>
              <a:rPr lang="en-US" b="0" i="1" dirty="0"/>
              <a:t>generally</a:t>
            </a:r>
            <a:r>
              <a:rPr lang="en-US" b="0" i="0" dirty="0"/>
              <a:t> intelligent, i.e., able to solve any problem a human can solve</a:t>
            </a:r>
          </a:p>
          <a:p>
            <a:pPr lvl="0"/>
            <a:r>
              <a:rPr lang="en-US" b="0" i="0" dirty="0"/>
              <a:t>Is the human mind a physical thing?</a:t>
            </a:r>
            <a:endParaRPr lang="en-US" b="0" dirty="0"/>
          </a:p>
          <a:p>
            <a:pPr marL="158750" lvl="0" indent="0">
              <a:buNone/>
            </a:pPr>
            <a:endParaRPr lang="en-US" b="0" dirty="0"/>
          </a:p>
          <a:p>
            <a:pPr marL="158750" lvl="0" indent="0">
              <a:buNone/>
            </a:pPr>
            <a:r>
              <a:rPr lang="en-US" b="0" dirty="0"/>
              <a:t>https://plato.stanford.edu/entries/turing-test/</a:t>
            </a:r>
          </a:p>
          <a:p>
            <a:pPr marL="158750" lvl="0" indent="0">
              <a:buNone/>
            </a:pPr>
            <a:r>
              <a:rPr lang="en-US" b="0" dirty="0"/>
              <a:t>https://plato.stanford.edu/entries/chinese-room/</a:t>
            </a:r>
          </a:p>
        </p:txBody>
      </p:sp>
    </p:spTree>
    <p:extLst>
      <p:ext uri="{BB962C8B-B14F-4D97-AF65-F5344CB8AC3E}">
        <p14:creationId xmlns:p14="http://schemas.microsoft.com/office/powerpoint/2010/main" val="422544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pPr marL="158750" indent="0">
              <a:buNone/>
            </a:pPr>
            <a:endParaRPr lang="en-US" dirty="0"/>
          </a:p>
          <a:p>
            <a:r>
              <a:rPr lang="en-US" dirty="0"/>
              <a:t>Now let’s move away from the philosophical and into the practical. How were computers actually used in this era?</a:t>
            </a:r>
          </a:p>
          <a:p>
            <a:r>
              <a:rPr lang="en-US" dirty="0"/>
              <a:t>Talk about the evolution of computers – they started being used more widely. Still mostly academic and military</a:t>
            </a:r>
          </a:p>
          <a:p>
            <a:r>
              <a:rPr lang="en-US" dirty="0"/>
              <a:t>Big business also started adopting the use of computers though, for a variety of purposes</a:t>
            </a:r>
          </a:p>
          <a:p>
            <a:r>
              <a:rPr lang="en-US" dirty="0"/>
              <a:t>Still, at this time, computers were only really used by researchers or highly technical people in specific fields… they were not commercially available to the general public. To sum that up, show the quote from Ken Olson</a:t>
            </a:r>
          </a:p>
          <a:p>
            <a:pPr lvl="1"/>
            <a:r>
              <a:rPr lang="en-US" dirty="0"/>
              <a:t>Note, it’s kind of apocryphal, even though he did really say it: https://www.snopes.com/fact-check/ken-olsen/</a:t>
            </a:r>
          </a:p>
          <a:p>
            <a:pPr lvl="1"/>
            <a:r>
              <a:rPr lang="en-US" dirty="0"/>
              <a:t>Smash cut to…</a:t>
            </a:r>
          </a:p>
          <a:p>
            <a:pPr marL="158750" lvl="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196696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 other than the discussion portion</a:t>
            </a:r>
          </a:p>
          <a:p>
            <a:endParaRPr lang="en-US" dirty="0"/>
          </a:p>
          <a:p>
            <a:r>
              <a:rPr lang="en-US" dirty="0"/>
              <a:t>The year: 1977</a:t>
            </a:r>
          </a:p>
          <a:p>
            <a:r>
              <a:rPr lang="en-US" dirty="0"/>
              <a:t>Three very important computers were released this year, that would be dubbed the “Trinity”</a:t>
            </a:r>
          </a:p>
          <a:p>
            <a:pPr lvl="1"/>
            <a:r>
              <a:rPr lang="en-US" dirty="0"/>
              <a:t>Commodore PET (students probably won’t recognize this company)</a:t>
            </a:r>
          </a:p>
          <a:p>
            <a:pPr lvl="1"/>
            <a:r>
              <a:rPr lang="en-US" dirty="0"/>
              <a:t>Apple II (students should recognize this company)</a:t>
            </a:r>
          </a:p>
          <a:p>
            <a:pPr lvl="1"/>
            <a:r>
              <a:rPr lang="en-US" dirty="0"/>
              <a:t>TRS-80 (students might recognize Radio Shack?)</a:t>
            </a:r>
          </a:p>
          <a:p>
            <a:pPr lvl="1"/>
            <a:r>
              <a:rPr lang="en-US" dirty="0"/>
              <a:t>These three computers were the first successful mass-market personal computers – they were “affordable” and “usable”</a:t>
            </a:r>
          </a:p>
          <a:p>
            <a:pPr lvl="0"/>
            <a:r>
              <a:rPr lang="en-US" dirty="0"/>
              <a:t>What could they do? (</a:t>
            </a:r>
            <a:r>
              <a:rPr lang="en-US" b="1" dirty="0"/>
              <a:t>Ask the students if they have any ideas</a:t>
            </a:r>
            <a:r>
              <a:rPr lang="en-US" b="0" dirty="0"/>
              <a:t>)</a:t>
            </a:r>
          </a:p>
          <a:p>
            <a:pPr lvl="0"/>
            <a:r>
              <a:rPr lang="en-US" b="0" dirty="0"/>
              <a:t>Show some of their functions</a:t>
            </a:r>
            <a:endParaRPr lang="en-US" dirty="0"/>
          </a:p>
          <a:p>
            <a:pPr lvl="1"/>
            <a:r>
              <a:rPr lang="en-US" dirty="0"/>
              <a:t>Basic video games (with minimal graphics)</a:t>
            </a:r>
          </a:p>
          <a:p>
            <a:pPr lvl="1"/>
            <a:r>
              <a:rPr lang="en-US" dirty="0"/>
              <a:t>Word processing – very primitive version of something like Microsoft Word</a:t>
            </a:r>
          </a:p>
          <a:p>
            <a:pPr lvl="1"/>
            <a:r>
              <a:rPr lang="en-US" dirty="0"/>
              <a:t>Spreadsheets like Microsoft Excel</a:t>
            </a:r>
          </a:p>
          <a:p>
            <a:pPr lvl="1"/>
            <a:r>
              <a:rPr lang="en-US" dirty="0"/>
              <a:t>Database applications</a:t>
            </a:r>
          </a:p>
          <a:p>
            <a:pPr lvl="1"/>
            <a:r>
              <a:rPr lang="en-US" dirty="0"/>
              <a:t>Used to teach students about computers and programming</a:t>
            </a:r>
          </a:p>
          <a:p>
            <a:pPr lvl="1"/>
            <a:r>
              <a:rPr lang="en-US" dirty="0"/>
              <a:t>Could create graphics and animations</a:t>
            </a:r>
          </a:p>
          <a:p>
            <a:pPr lvl="1"/>
            <a:r>
              <a:rPr lang="en-US" dirty="0"/>
              <a:t>Could be used to compose music</a:t>
            </a:r>
          </a:p>
          <a:p>
            <a:pPr lvl="1"/>
            <a:r>
              <a:rPr lang="en-US" dirty="0"/>
              <a:t>Could be used for general programming – there was a ton of interesting and home-brewed software out there!</a:t>
            </a:r>
          </a:p>
          <a:p>
            <a:pPr lvl="0"/>
            <a:r>
              <a:rPr lang="en-US" dirty="0"/>
              <a:t>After going over some of the basic capabilities, </a:t>
            </a:r>
            <a:r>
              <a:rPr lang="en-US" b="1" dirty="0"/>
              <a:t>ask students how computers now are different</a:t>
            </a:r>
          </a:p>
        </p:txBody>
      </p:sp>
    </p:spTree>
    <p:extLst>
      <p:ext uri="{BB962C8B-B14F-4D97-AF65-F5344CB8AC3E}">
        <p14:creationId xmlns:p14="http://schemas.microsoft.com/office/powerpoint/2010/main" val="121422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biggest advancements since 1977 is the World Wide Web, or what we know as “The Internet”</a:t>
            </a:r>
          </a:p>
          <a:p>
            <a:pPr lvl="1"/>
            <a:r>
              <a:rPr lang="en-US" dirty="0"/>
              <a:t>Play the video introducing the idea of the internet</a:t>
            </a:r>
          </a:p>
          <a:p>
            <a:r>
              <a:rPr lang="en-US" dirty="0"/>
              <a:t>Go over Web 1.0 – the first iteration of the web that was “read-only” – content had to be created by those with the means and knowledge to create it. Most users were simply consumers. Mostly static HTML pages rather than dynamic</a:t>
            </a:r>
          </a:p>
          <a:p>
            <a:r>
              <a:rPr lang="en-US" dirty="0"/>
              <a:t>Go over Web 2.0 – now, pretty much anybody is able to create and share content on the web (Myspace, Twitter). Here, the content was dynamic, the user experience was rich and enveloping, and there was mass participation. It wasn’t only dweebs on the web anymore.</a:t>
            </a:r>
          </a:p>
          <a:p>
            <a:pPr lvl="1"/>
            <a:r>
              <a:rPr lang="en-US" b="1" dirty="0"/>
              <a:t>Ask the students if they recognize the logos</a:t>
            </a:r>
          </a:p>
          <a:p>
            <a:pPr lvl="1"/>
            <a:r>
              <a:rPr lang="en-US" b="1" dirty="0"/>
              <a:t>Ask the students to name other social media</a:t>
            </a:r>
          </a:p>
          <a:p>
            <a:r>
              <a:rPr lang="en-US" b="0" i="1" dirty="0"/>
              <a:t>Briefly</a:t>
            </a:r>
            <a:r>
              <a:rPr lang="en-US" b="0" i="0" dirty="0"/>
              <a:t> touch on Web 3.0 – decentralized ownership of the internet</a:t>
            </a:r>
          </a:p>
          <a:p>
            <a:endParaRPr lang="en-US" b="0" i="0" dirty="0"/>
          </a:p>
          <a:p>
            <a:pPr marL="158750" indent="0">
              <a:buNone/>
            </a:pPr>
            <a:r>
              <a:rPr lang="en-US" dirty="0"/>
              <a:t>https://www.youtube.com/watch?v=8We8HChN3a8</a:t>
            </a:r>
          </a:p>
        </p:txBody>
      </p:sp>
    </p:spTree>
    <p:extLst>
      <p:ext uri="{BB962C8B-B14F-4D97-AF65-F5344CB8AC3E}">
        <p14:creationId xmlns:p14="http://schemas.microsoft.com/office/powerpoint/2010/main" val="1565152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87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2" r:id="rId6"/>
    <p:sldLayoutId id="2147483673" r:id="rId7"/>
    <p:sldLayoutId id="2147483677" r:id="rId8"/>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2.gif"/><Relationship Id="rId3" Type="http://schemas.microsoft.com/office/2007/relationships/media" Target="../media/media3.mp3"/><Relationship Id="rId7" Type="http://schemas.openxmlformats.org/officeDocument/2006/relationships/image" Target="../media/image2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0.png"/><Relationship Id="rId5" Type="http://schemas.openxmlformats.org/officeDocument/2006/relationships/notesSlide" Target="../notesSlides/notesSlide11.xml"/><Relationship Id="rId4" Type="http://schemas.openxmlformats.org/officeDocument/2006/relationships/slideLayout" Target="../slideLayouts/slideLayout4.xml"/><Relationship Id="rId9"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5.mp4"/><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11" Type="http://schemas.openxmlformats.org/officeDocument/2006/relationships/image" Target="../media/image46.png"/><Relationship Id="rId5" Type="http://schemas.openxmlformats.org/officeDocument/2006/relationships/slideLayout" Target="../slideLayouts/slideLayout4.xml"/><Relationship Id="rId10" Type="http://schemas.openxmlformats.org/officeDocument/2006/relationships/image" Target="../media/image45.jpeg"/><Relationship Id="rId4" Type="http://schemas.openxmlformats.org/officeDocument/2006/relationships/video" Target="../media/media5.mp4"/><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7.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7.gif"/><Relationship Id="rId5" Type="http://schemas.openxmlformats.org/officeDocument/2006/relationships/image" Target="../media/image66.jpeg"/><Relationship Id="rId4" Type="http://schemas.openxmlformats.org/officeDocument/2006/relationships/image" Target="../media/image65.jpeg"/></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4.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Computers</a:t>
            </a:r>
            <a:br>
              <a:rPr lang="en" sz="6000" b="0" dirty="0"/>
            </a:br>
            <a:r>
              <a:rPr lang="en" sz="6000" b="0" dirty="0"/>
              <a:t>&amp; </a:t>
            </a:r>
            <a:r>
              <a:rPr lang="en" sz="6000" dirty="0"/>
              <a:t>Society</a:t>
            </a:r>
            <a:endParaRPr sz="60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Good Things</a:t>
            </a:r>
          </a:p>
          <a:p>
            <a:pPr marL="457200" indent="-457200">
              <a:buFont typeface="Arial" panose="020B0604020202020204" pitchFamily="34" charset="0"/>
              <a:buChar char="•"/>
            </a:pPr>
            <a:endParaRPr lang="en-US" sz="20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Connections to people</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Easier to share things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Remote education</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Memes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Streaming TV</a:t>
            </a:r>
          </a:p>
        </p:txBody>
      </p:sp>
      <p:sp>
        <p:nvSpPr>
          <p:cNvPr id="9" name="Rectangle 8">
            <a:extLst>
              <a:ext uri="{FF2B5EF4-FFF2-40B4-BE49-F238E27FC236}">
                <a16:creationId xmlns:a16="http://schemas.microsoft.com/office/drawing/2014/main" id="{669DC0B0-56E9-4D78-ADCC-CEA14163A726}"/>
              </a:ext>
            </a:extLst>
          </p:cNvPr>
          <p:cNvSpPr/>
          <p:nvPr/>
        </p:nvSpPr>
        <p:spPr>
          <a:xfrm>
            <a:off x="4852659"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Bad Things</a:t>
            </a:r>
          </a:p>
          <a:p>
            <a:pPr algn="ctr"/>
            <a:endParaRPr lang="en-US" sz="2000" u="sng"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Radicalization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Misinformation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Privacy concerns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Crime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Social media addiction</a:t>
            </a:r>
          </a:p>
        </p:txBody>
      </p:sp>
    </p:spTree>
    <p:extLst>
      <p:ext uri="{BB962C8B-B14F-4D97-AF65-F5344CB8AC3E}">
        <p14:creationId xmlns:p14="http://schemas.microsoft.com/office/powerpoint/2010/main" val="412653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up)">
                                      <p:cBhvr>
                                        <p:cTn id="7" dur="500"/>
                                        <p:tgtEl>
                                          <p:spTgt spid="7">
                                            <p:txEl>
                                              <p:pRg st="2" end="2"/>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wipe(up)">
                                      <p:cBhvr>
                                        <p:cTn id="11" dur="500"/>
                                        <p:tgtEl>
                                          <p:spTgt spid="7">
                                            <p:txEl>
                                              <p:pRg st="3" end="3"/>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wipe(up)">
                                      <p:cBhvr>
                                        <p:cTn id="15" dur="500"/>
                                        <p:tgtEl>
                                          <p:spTgt spid="7">
                                            <p:txEl>
                                              <p:pRg st="4" end="4"/>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wipe(up)">
                                      <p:cBhvr>
                                        <p:cTn id="19" dur="500"/>
                                        <p:tgtEl>
                                          <p:spTgt spid="7">
                                            <p:txEl>
                                              <p:pRg st="5" end="5"/>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wipe(up)">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wipe(up)">
                                      <p:cBhvr>
                                        <p:cTn id="28" dur="500"/>
                                        <p:tgtEl>
                                          <p:spTgt spid="9">
                                            <p:txEl>
                                              <p:pRg st="2" end="2"/>
                                            </p:txEl>
                                          </p:spTgt>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wipe(up)">
                                      <p:cBhvr>
                                        <p:cTn id="32" dur="500"/>
                                        <p:tgtEl>
                                          <p:spTgt spid="9">
                                            <p:txEl>
                                              <p:pRg st="3" end="3"/>
                                            </p:txEl>
                                          </p:spTgt>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animEffect transition="in" filter="wipe(up)">
                                      <p:cBhvr>
                                        <p:cTn id="36" dur="500"/>
                                        <p:tgtEl>
                                          <p:spTgt spid="9">
                                            <p:txEl>
                                              <p:pRg st="4" end="4"/>
                                            </p:txEl>
                                          </p:spTgt>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wipe(up)">
                                      <p:cBhvr>
                                        <p:cTn id="40" dur="500"/>
                                        <p:tgtEl>
                                          <p:spTgt spid="9">
                                            <p:txEl>
                                              <p:pRg st="5" end="5"/>
                                            </p:txEl>
                                          </p:spTgt>
                                        </p:tgtEl>
                                      </p:cBhvr>
                                    </p:animEffect>
                                  </p:childTnLst>
                                </p:cTn>
                              </p:par>
                            </p:childTnLst>
                          </p:cTn>
                        </p:par>
                        <p:par>
                          <p:cTn id="41" fill="hold">
                            <p:stCondLst>
                              <p:cond delay="2000"/>
                            </p:stCondLst>
                            <p:childTnLst>
                              <p:par>
                                <p:cTn id="42" presetID="22" presetClass="entr" presetSubtype="1" fill="hold" nodeType="afterEffect">
                                  <p:stCondLst>
                                    <p:cond delay="0"/>
                                  </p:stCondLst>
                                  <p:childTnLst>
                                    <p:set>
                                      <p:cBhvr>
                                        <p:cTn id="43" dur="1" fill="hold">
                                          <p:stCondLst>
                                            <p:cond delay="0"/>
                                          </p:stCondLst>
                                        </p:cTn>
                                        <p:tgtEl>
                                          <p:spTgt spid="9">
                                            <p:txEl>
                                              <p:pRg st="6" end="6"/>
                                            </p:txEl>
                                          </p:spTgt>
                                        </p:tgtEl>
                                        <p:attrNameLst>
                                          <p:attrName>style.visibility</p:attrName>
                                        </p:attrNameLst>
                                      </p:cBhvr>
                                      <p:to>
                                        <p:strVal val="visible"/>
                                      </p:to>
                                    </p:set>
                                    <p:animEffect transition="in" filter="wipe(up)">
                                      <p:cBhvr>
                                        <p:cTn id="44"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Arts &amp; Entertainment</a:t>
            </a:r>
          </a:p>
        </p:txBody>
      </p:sp>
      <p:sp>
        <p:nvSpPr>
          <p:cNvPr id="5" name="Rectangle 4">
            <a:extLst>
              <a:ext uri="{FF2B5EF4-FFF2-40B4-BE49-F238E27FC236}">
                <a16:creationId xmlns:a16="http://schemas.microsoft.com/office/drawing/2014/main" id="{7B506F54-F690-42AB-81B9-D0A1FA54B2FD}"/>
              </a:ext>
            </a:extLst>
          </p:cNvPr>
          <p:cNvSpPr/>
          <p:nvPr/>
        </p:nvSpPr>
        <p:spPr>
          <a:xfrm>
            <a:off x="720000" y="1400176"/>
            <a:ext cx="2737575" cy="6095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Electronic Music</a:t>
            </a:r>
            <a:endParaRPr lang="en-US" sz="1200" i="1" dirty="0">
              <a:solidFill>
                <a:schemeClr val="tx1"/>
              </a:solidFill>
              <a:latin typeface="Miriam Libre" panose="00000500000000000000" pitchFamily="2" charset="-79"/>
              <a:cs typeface="Miriam Libre" panose="00000500000000000000" pitchFamily="2" charset="-79"/>
            </a:endParaRPr>
          </a:p>
        </p:txBody>
      </p:sp>
      <p:grpSp>
        <p:nvGrpSpPr>
          <p:cNvPr id="10" name="Group 9">
            <a:extLst>
              <a:ext uri="{FF2B5EF4-FFF2-40B4-BE49-F238E27FC236}">
                <a16:creationId xmlns:a16="http://schemas.microsoft.com/office/drawing/2014/main" id="{114950E0-E51F-47E0-9E98-EA516239639D}"/>
              </a:ext>
            </a:extLst>
          </p:cNvPr>
          <p:cNvGrpSpPr/>
          <p:nvPr/>
        </p:nvGrpSpPr>
        <p:grpSpPr>
          <a:xfrm>
            <a:off x="720000" y="2089406"/>
            <a:ext cx="2183705" cy="1515612"/>
            <a:chOff x="720000" y="2186060"/>
            <a:chExt cx="2183705" cy="1515612"/>
          </a:xfrm>
        </p:grpSpPr>
        <p:pic>
          <p:nvPicPr>
            <p:cNvPr id="3" name="first_recorded_computer_generated_music">
              <a:hlinkClick r:id="" action="ppaction://media"/>
              <a:extLst>
                <a:ext uri="{FF2B5EF4-FFF2-40B4-BE49-F238E27FC236}">
                  <a16:creationId xmlns:a16="http://schemas.microsoft.com/office/drawing/2014/main" id="{E5E2752C-7573-4466-AA7C-4CBA617CA053}"/>
                </a:ext>
              </a:extLst>
            </p:cNvPr>
            <p:cNvPicPr>
              <a:picLocks noChangeAspect="1"/>
            </p:cNvPicPr>
            <p:nvPr>
              <a:audioFile r:link="rId1"/>
              <p:extLst>
                <p:ext uri="{DAA4B4D4-6D71-4841-9C94-3DE7FCFB9230}">
                  <p14:media xmlns:p14="http://schemas.microsoft.com/office/powerpoint/2010/main" r:embed="rId3">
                    <p14:trim st="2800" end="153856"/>
                  </p14:media>
                </p:ext>
              </p:extLst>
            </p:nvPr>
          </p:nvPicPr>
          <p:blipFill>
            <a:blip r:embed="rId6"/>
            <a:srcRect/>
            <a:stretch/>
          </p:blipFill>
          <p:spPr>
            <a:xfrm>
              <a:off x="720000" y="2473338"/>
              <a:ext cx="2183705" cy="1228334"/>
            </a:xfrm>
            <a:prstGeom prst="rect">
              <a:avLst/>
            </a:prstGeom>
            <a:ln w="22225">
              <a:solidFill>
                <a:schemeClr val="accent4">
                  <a:lumMod val="60000"/>
                  <a:lumOff val="40000"/>
                </a:schemeClr>
              </a:solidFill>
            </a:ln>
          </p:spPr>
        </p:pic>
        <p:sp>
          <p:nvSpPr>
            <p:cNvPr id="7" name="TextBox 6">
              <a:extLst>
                <a:ext uri="{FF2B5EF4-FFF2-40B4-BE49-F238E27FC236}">
                  <a16:creationId xmlns:a16="http://schemas.microsoft.com/office/drawing/2014/main" id="{658FE3DC-CB50-44E1-9D84-828A37AC493D}"/>
                </a:ext>
              </a:extLst>
            </p:cNvPr>
            <p:cNvSpPr txBox="1"/>
            <p:nvPr/>
          </p:nvSpPr>
          <p:spPr>
            <a:xfrm>
              <a:off x="832850" y="2186060"/>
              <a:ext cx="1580882"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(1951):</a:t>
              </a:r>
            </a:p>
          </p:txBody>
        </p:sp>
      </p:grpSp>
      <p:grpSp>
        <p:nvGrpSpPr>
          <p:cNvPr id="11" name="Group 10">
            <a:extLst>
              <a:ext uri="{FF2B5EF4-FFF2-40B4-BE49-F238E27FC236}">
                <a16:creationId xmlns:a16="http://schemas.microsoft.com/office/drawing/2014/main" id="{AF94597E-B963-4A8F-957C-A7278774F12C}"/>
              </a:ext>
            </a:extLst>
          </p:cNvPr>
          <p:cNvGrpSpPr/>
          <p:nvPr/>
        </p:nvGrpSpPr>
        <p:grpSpPr>
          <a:xfrm>
            <a:off x="1090747" y="2571750"/>
            <a:ext cx="2700203" cy="1888762"/>
            <a:chOff x="1071697" y="2670162"/>
            <a:chExt cx="2700203" cy="1888762"/>
          </a:xfrm>
        </p:grpSpPr>
        <p:pic>
          <p:nvPicPr>
            <p:cNvPr id="6" name="comtruise">
              <a:hlinkClick r:id="" action="ppaction://media"/>
              <a:extLst>
                <a:ext uri="{FF2B5EF4-FFF2-40B4-BE49-F238E27FC236}">
                  <a16:creationId xmlns:a16="http://schemas.microsoft.com/office/drawing/2014/main" id="{86999D3A-CC09-4A62-BDF4-C4B1DCC0248F}"/>
                </a:ext>
              </a:extLst>
            </p:cNvPr>
            <p:cNvPicPr>
              <a:picLocks noChangeAspect="1"/>
            </p:cNvPicPr>
            <p:nvPr>
              <a:audioFile r:link="rId1"/>
              <p:extLst>
                <p:ext uri="{DAA4B4D4-6D71-4841-9C94-3DE7FCFB9230}">
                  <p14:media xmlns:p14="http://schemas.microsoft.com/office/powerpoint/2010/main" r:embed="rId2">
                    <p14:trim st="137975" end="65593.5"/>
                    <p14:fade in="250" out="3250"/>
                  </p14:media>
                </p:ext>
              </p:extLst>
            </p:nvPr>
          </p:nvPicPr>
          <p:blipFill>
            <a:blip r:embed="rId7"/>
            <a:srcRect/>
            <a:stretch/>
          </p:blipFill>
          <p:spPr>
            <a:xfrm>
              <a:off x="1883138" y="2670162"/>
              <a:ext cx="1888762" cy="1888762"/>
            </a:xfrm>
            <a:prstGeom prst="rect">
              <a:avLst/>
            </a:prstGeom>
            <a:ln w="22225">
              <a:solidFill>
                <a:schemeClr val="tx2">
                  <a:lumMod val="75000"/>
                </a:schemeClr>
              </a:solidFill>
            </a:ln>
          </p:spPr>
        </p:pic>
        <p:sp>
          <p:nvSpPr>
            <p:cNvPr id="9" name="TextBox 8">
              <a:extLst>
                <a:ext uri="{FF2B5EF4-FFF2-40B4-BE49-F238E27FC236}">
                  <a16:creationId xmlns:a16="http://schemas.microsoft.com/office/drawing/2014/main" id="{128061DD-5B3D-4DCB-AB3B-02C577331419}"/>
                </a:ext>
              </a:extLst>
            </p:cNvPr>
            <p:cNvSpPr txBox="1"/>
            <p:nvPr/>
          </p:nvSpPr>
          <p:spPr>
            <a:xfrm>
              <a:off x="1071697" y="4074820"/>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grpSp>
      <p:sp>
        <p:nvSpPr>
          <p:cNvPr id="12" name="Rectangle 11">
            <a:extLst>
              <a:ext uri="{FF2B5EF4-FFF2-40B4-BE49-F238E27FC236}">
                <a16:creationId xmlns:a16="http://schemas.microsoft.com/office/drawing/2014/main" id="{FD9E7FC7-3831-4CCE-B6F8-FCE6E60F3674}"/>
              </a:ext>
            </a:extLst>
          </p:cNvPr>
          <p:cNvSpPr/>
          <p:nvPr/>
        </p:nvSpPr>
        <p:spPr>
          <a:xfrm>
            <a:off x="3880160" y="1400176"/>
            <a:ext cx="4653775" cy="609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bg1"/>
                </a:solidFill>
                <a:latin typeface="Miriam Libre" panose="00000500000000000000" pitchFamily="2" charset="-79"/>
                <a:cs typeface="Miriam Libre" panose="00000500000000000000" pitchFamily="2" charset="-79"/>
              </a:rPr>
              <a:t>Computer-Generated Imagery</a:t>
            </a:r>
            <a:endParaRPr lang="en-US" sz="1200" i="1" dirty="0">
              <a:solidFill>
                <a:schemeClr val="bg1"/>
              </a:solidFill>
              <a:latin typeface="Miriam Libre" panose="00000500000000000000" pitchFamily="2" charset="-79"/>
              <a:cs typeface="Miriam Libre" panose="00000500000000000000" pitchFamily="2" charset="-79"/>
            </a:endParaRPr>
          </a:p>
        </p:txBody>
      </p:sp>
      <p:grpSp>
        <p:nvGrpSpPr>
          <p:cNvPr id="4" name="Group 3">
            <a:extLst>
              <a:ext uri="{FF2B5EF4-FFF2-40B4-BE49-F238E27FC236}">
                <a16:creationId xmlns:a16="http://schemas.microsoft.com/office/drawing/2014/main" id="{E7DEA09C-CD7B-4DD6-B313-D686704DB16B}"/>
              </a:ext>
            </a:extLst>
          </p:cNvPr>
          <p:cNvGrpSpPr/>
          <p:nvPr/>
        </p:nvGrpSpPr>
        <p:grpSpPr>
          <a:xfrm>
            <a:off x="3706828" y="2120729"/>
            <a:ext cx="1590500" cy="2154288"/>
            <a:chOff x="3706828" y="2120729"/>
            <a:chExt cx="1590500" cy="2154288"/>
          </a:xfrm>
        </p:grpSpPr>
        <p:sp>
          <p:nvSpPr>
            <p:cNvPr id="13" name="TextBox 12">
              <a:extLst>
                <a:ext uri="{FF2B5EF4-FFF2-40B4-BE49-F238E27FC236}">
                  <a16:creationId xmlns:a16="http://schemas.microsoft.com/office/drawing/2014/main" id="{4AF9E364-8356-44FA-B460-2CDB603BBA7A}"/>
                </a:ext>
              </a:extLst>
            </p:cNvPr>
            <p:cNvSpPr txBox="1"/>
            <p:nvPr/>
          </p:nvSpPr>
          <p:spPr>
            <a:xfrm>
              <a:off x="3706828" y="2120729"/>
              <a:ext cx="1590500"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(1974):</a:t>
              </a:r>
            </a:p>
          </p:txBody>
        </p:sp>
        <p:pic>
          <p:nvPicPr>
            <p:cNvPr id="11266" name="Picture 2" descr="[video-to-gif output image]">
              <a:extLst>
                <a:ext uri="{FF2B5EF4-FFF2-40B4-BE49-F238E27FC236}">
                  <a16:creationId xmlns:a16="http://schemas.microsoft.com/office/drawing/2014/main" id="{FFAD9A7D-3BCA-46A9-A20C-6585AF65E2E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77857" y="2428506"/>
              <a:ext cx="1282300" cy="1846511"/>
            </a:xfrm>
            <a:prstGeom prst="rect">
              <a:avLst/>
            </a:prstGeom>
            <a:noFill/>
            <a:ln w="22225">
              <a:solidFill>
                <a:schemeClr val="accent1"/>
              </a:solidFill>
            </a:ln>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2AC9EC5B-8A2C-471B-963E-A50AEDB202A8}"/>
              </a:ext>
            </a:extLst>
          </p:cNvPr>
          <p:cNvGrpSpPr/>
          <p:nvPr/>
        </p:nvGrpSpPr>
        <p:grpSpPr>
          <a:xfrm>
            <a:off x="5376803" y="2471003"/>
            <a:ext cx="3168585" cy="1989509"/>
            <a:chOff x="5376803" y="2471003"/>
            <a:chExt cx="3168585" cy="1989509"/>
          </a:xfrm>
        </p:grpSpPr>
        <p:sp>
          <p:nvSpPr>
            <p:cNvPr id="14" name="TextBox 13">
              <a:extLst>
                <a:ext uri="{FF2B5EF4-FFF2-40B4-BE49-F238E27FC236}">
                  <a16:creationId xmlns:a16="http://schemas.microsoft.com/office/drawing/2014/main" id="{6CA70183-368A-4C7C-A6E4-A5437F438F92}"/>
                </a:ext>
              </a:extLst>
            </p:cNvPr>
            <p:cNvSpPr txBox="1"/>
            <p:nvPr/>
          </p:nvSpPr>
          <p:spPr>
            <a:xfrm>
              <a:off x="5546342" y="2471003"/>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pic>
          <p:nvPicPr>
            <p:cNvPr id="11268" name="Picture 4" descr="[video-to-gif output image]">
              <a:extLst>
                <a:ext uri="{FF2B5EF4-FFF2-40B4-BE49-F238E27FC236}">
                  <a16:creationId xmlns:a16="http://schemas.microsoft.com/office/drawing/2014/main" id="{A9686144-86FD-4D20-90C2-F71F9FD502CC}"/>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76803" y="2738914"/>
              <a:ext cx="3168585" cy="1721598"/>
            </a:xfrm>
            <a:prstGeom prst="rect">
              <a:avLst/>
            </a:prstGeom>
            <a:noFill/>
            <a:ln w="22225">
              <a:solidFill>
                <a:schemeClr val="accent4"/>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62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3"/>
                </p:tgtEl>
              </p:cMediaNode>
            </p:audio>
            <p:audio>
              <p:cMediaNode vol="80000">
                <p:cTn id="34" fill="hold" display="0">
                  <p:stCondLst>
                    <p:cond delay="indefinite"/>
                  </p:stCondLst>
                  <p:endCondLst>
                    <p:cond evt="onStopAudio" delay="0">
                      <p:tgtEl>
                        <p:sldTgt/>
                      </p:tgtEl>
                    </p:cond>
                  </p:endCondLst>
                </p:cTn>
                <p:tgtEl>
                  <p:spTgt spid="6"/>
                </p:tgtEl>
              </p:cMediaNode>
            </p:audio>
          </p:childTnLst>
        </p:cTn>
      </p:par>
    </p:tnLst>
    <p:bldLst>
      <p:bldP spid="5"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Moore’s Law</a:t>
            </a:r>
          </a:p>
        </p:txBody>
      </p:sp>
      <p:sp>
        <p:nvSpPr>
          <p:cNvPr id="4" name="Rectangle 3">
            <a:extLst>
              <a:ext uri="{FF2B5EF4-FFF2-40B4-BE49-F238E27FC236}">
                <a16:creationId xmlns:a16="http://schemas.microsoft.com/office/drawing/2014/main" id="{9A3E78DD-AC0B-4BEE-8ADF-305ABB8AE30A}"/>
              </a:ext>
            </a:extLst>
          </p:cNvPr>
          <p:cNvSpPr/>
          <p:nvPr/>
        </p:nvSpPr>
        <p:spPr>
          <a:xfrm>
            <a:off x="820876" y="1430336"/>
            <a:ext cx="7704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1026" name="Picture 2" descr="What is Moore's Law? - ExtremeTech">
            <a:extLst>
              <a:ext uri="{FF2B5EF4-FFF2-40B4-BE49-F238E27FC236}">
                <a16:creationId xmlns:a16="http://schemas.microsoft.com/office/drawing/2014/main" id="{61D3BEC7-0624-4CBA-A6FF-7163F6EC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155" y="1308659"/>
            <a:ext cx="4919747" cy="33029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EDB66E-25AD-46A8-8763-1BBA2B2FEF90}"/>
              </a:ext>
            </a:extLst>
          </p:cNvPr>
          <p:cNvGrpSpPr/>
          <p:nvPr/>
        </p:nvGrpSpPr>
        <p:grpSpPr>
          <a:xfrm>
            <a:off x="820876" y="1539514"/>
            <a:ext cx="2322041" cy="2778143"/>
            <a:chOff x="820876" y="1539514"/>
            <a:chExt cx="2322041" cy="2778143"/>
          </a:xfrm>
        </p:grpSpPr>
        <p:pic>
          <p:nvPicPr>
            <p:cNvPr id="1030" name="Picture 6" descr="Moore Törvény / Laptop hírek, laptop tesztek | Laptop.hu">
              <a:extLst>
                <a:ext uri="{FF2B5EF4-FFF2-40B4-BE49-F238E27FC236}">
                  <a16:creationId xmlns:a16="http://schemas.microsoft.com/office/drawing/2014/main" id="{654F99D7-88B4-4DD4-8D92-38D3855883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51" t="4420" r="490" b="19960"/>
            <a:stretch/>
          </p:blipFill>
          <p:spPr bwMode="auto">
            <a:xfrm>
              <a:off x="820876" y="1539514"/>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83ACD2-DE0E-479E-A47E-B022F84AD499}"/>
                </a:ext>
              </a:extLst>
            </p:cNvPr>
            <p:cNvSpPr/>
            <p:nvPr/>
          </p:nvSpPr>
          <p:spPr>
            <a:xfrm>
              <a:off x="820877" y="4022010"/>
              <a:ext cx="2322040" cy="295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Gordon Moore in 1965</a:t>
              </a:r>
            </a:p>
          </p:txBody>
        </p:sp>
      </p:grpSp>
      <p:grpSp>
        <p:nvGrpSpPr>
          <p:cNvPr id="10" name="Group 9">
            <a:extLst>
              <a:ext uri="{FF2B5EF4-FFF2-40B4-BE49-F238E27FC236}">
                <a16:creationId xmlns:a16="http://schemas.microsoft.com/office/drawing/2014/main" id="{96C956C2-3B63-4EEB-A9CE-7C53460A162D}"/>
              </a:ext>
            </a:extLst>
          </p:cNvPr>
          <p:cNvGrpSpPr/>
          <p:nvPr/>
        </p:nvGrpSpPr>
        <p:grpSpPr>
          <a:xfrm>
            <a:off x="820874" y="1535598"/>
            <a:ext cx="2322041" cy="2774227"/>
            <a:chOff x="820874" y="1535598"/>
            <a:chExt cx="2322041" cy="2774227"/>
          </a:xfrm>
        </p:grpSpPr>
        <p:pic>
          <p:nvPicPr>
            <p:cNvPr id="11" name="Picture 6" descr="Moore Törvény / Laptop hírek, laptop tesztek | Laptop.hu">
              <a:extLst>
                <a:ext uri="{FF2B5EF4-FFF2-40B4-BE49-F238E27FC236}">
                  <a16:creationId xmlns:a16="http://schemas.microsoft.com/office/drawing/2014/main" id="{31AA33FB-8BB0-4225-B21B-3D1C649E55A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851" t="4420" r="490" b="19960"/>
            <a:stretch/>
          </p:blipFill>
          <p:spPr bwMode="auto">
            <a:xfrm>
              <a:off x="820875" y="1535598"/>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50CA4F-3B19-459B-99C0-BC50385DB25A}"/>
                </a:ext>
              </a:extLst>
            </p:cNvPr>
            <p:cNvSpPr txBox="1"/>
            <p:nvPr/>
          </p:nvSpPr>
          <p:spPr>
            <a:xfrm>
              <a:off x="820874" y="1620494"/>
              <a:ext cx="2322040" cy="2569934"/>
            </a:xfrm>
            <a:prstGeom prst="rect">
              <a:avLst/>
            </a:prstGeom>
            <a:noFill/>
          </p:spPr>
          <p:txBody>
            <a:bodyPr wrap="square">
              <a:spAutoFit/>
            </a:bodyPr>
            <a:lstStyle/>
            <a:p>
              <a:pPr algn="ctr"/>
              <a:r>
                <a:rPr lang="en-US" sz="2300" b="0" i="0" dirty="0">
                  <a:solidFill>
                    <a:srgbClr val="111C24"/>
                  </a:solidFill>
                  <a:effectLst/>
                  <a:latin typeface="Miriam Libre" panose="00000500000000000000" pitchFamily="2" charset="-79"/>
                  <a:cs typeface="Miriam Libre" panose="00000500000000000000" pitchFamily="2" charset="-79"/>
                </a:rPr>
                <a:t>“The number of transistors in a dense integrated circuit doubles about every two years”</a:t>
              </a:r>
              <a:endParaRPr lang="en-US" sz="2300" dirty="0">
                <a:latin typeface="Miriam Libre" panose="00000500000000000000" pitchFamily="2" charset="-79"/>
                <a:cs typeface="Miriam Libre" panose="00000500000000000000" pitchFamily="2" charset="-79"/>
              </a:endParaRPr>
            </a:p>
          </p:txBody>
        </p:sp>
      </p:grpSp>
    </p:spTree>
    <p:extLst>
      <p:ext uri="{BB962C8B-B14F-4D97-AF65-F5344CB8AC3E}">
        <p14:creationId xmlns:p14="http://schemas.microsoft.com/office/powerpoint/2010/main" val="32042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left)">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a:xfrm>
            <a:off x="697367" y="2023873"/>
            <a:ext cx="7704000" cy="1095753"/>
          </a:xfrm>
        </p:spPr>
        <p:txBody>
          <a:bodyPr/>
          <a:lstStyle/>
          <a:p>
            <a:r>
              <a:rPr lang="en-US" sz="6000" b="0" dirty="0"/>
              <a:t>in the </a:t>
            </a:r>
            <a:r>
              <a:rPr lang="en-US" sz="6000" dirty="0">
                <a:solidFill>
                  <a:srgbClr val="0070C0"/>
                </a:solidFill>
              </a:rPr>
              <a:t>Present</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609600" y="3907725"/>
            <a:ext cx="4263000" cy="451500"/>
          </a:xfrm>
        </p:spPr>
        <p:txBody>
          <a:bodyPr/>
          <a:lstStyle/>
          <a:p>
            <a:r>
              <a:rPr lang="en-US" dirty="0"/>
              <a:t>How do computers impact us today?</a:t>
            </a:r>
          </a:p>
        </p:txBody>
      </p:sp>
      <p:sp>
        <p:nvSpPr>
          <p:cNvPr id="4" name="Title 1">
            <a:extLst>
              <a:ext uri="{FF2B5EF4-FFF2-40B4-BE49-F238E27FC236}">
                <a16:creationId xmlns:a16="http://schemas.microsoft.com/office/drawing/2014/main" id="{C209C8B2-7856-4D69-B71C-0A0E0606F912}"/>
              </a:ext>
            </a:extLst>
          </p:cNvPr>
          <p:cNvSpPr txBox="1">
            <a:spLocks/>
          </p:cNvSpPr>
          <p:nvPr/>
        </p:nvSpPr>
        <p:spPr>
          <a:xfrm>
            <a:off x="720000" y="1138400"/>
            <a:ext cx="6123860" cy="10957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rgbClr val="0070C0"/>
              </a:solidFill>
            </a:endParaRP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3370706" y="439181"/>
            <a:ext cx="4285632" cy="572700"/>
          </a:xfrm>
        </p:spPr>
        <p:txBody>
          <a:bodyPr/>
          <a:lstStyle/>
          <a:p>
            <a:r>
              <a:rPr lang="en-US" dirty="0"/>
              <a:t>are Everywhere</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90651"/>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What is a computer?</a:t>
            </a:r>
          </a:p>
        </p:txBody>
      </p:sp>
      <p:sp>
        <p:nvSpPr>
          <p:cNvPr id="5" name="Rectangle 4">
            <a:extLst>
              <a:ext uri="{FF2B5EF4-FFF2-40B4-BE49-F238E27FC236}">
                <a16:creationId xmlns:a16="http://schemas.microsoft.com/office/drawing/2014/main" id="{80E4C5BD-152B-4652-BF8D-64DAFEE61AB1}"/>
              </a:ext>
            </a:extLst>
          </p:cNvPr>
          <p:cNvSpPr/>
          <p:nvPr/>
        </p:nvSpPr>
        <p:spPr>
          <a:xfrm>
            <a:off x="720000" y="3988109"/>
            <a:ext cx="6630411"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have smart phones changed the world?</a:t>
            </a:r>
          </a:p>
        </p:txBody>
      </p:sp>
      <p:pic>
        <p:nvPicPr>
          <p:cNvPr id="2050" name="Picture 2">
            <a:extLst>
              <a:ext uri="{FF2B5EF4-FFF2-40B4-BE49-F238E27FC236}">
                <a16:creationId xmlns:a16="http://schemas.microsoft.com/office/drawing/2014/main" id="{C4F7E3CC-57E7-49C5-80A2-D3CB5BA0C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03" y="2245047"/>
            <a:ext cx="1598398" cy="1154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novo Chromebook S345-14” | Slim &amp; Fast Chromebook | Lenovo US">
            <a:extLst>
              <a:ext uri="{FF2B5EF4-FFF2-40B4-BE49-F238E27FC236}">
                <a16:creationId xmlns:a16="http://schemas.microsoft.com/office/drawing/2014/main" id="{29F354ED-B292-4CD7-8306-DB138FC12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940" y="1960719"/>
            <a:ext cx="1510997" cy="10733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SMO JrTrack 2™ Kids 4G Smart Watch - COSMO Technologies, Inc.">
            <a:extLst>
              <a:ext uri="{FF2B5EF4-FFF2-40B4-BE49-F238E27FC236}">
                <a16:creationId xmlns:a16="http://schemas.microsoft.com/office/drawing/2014/main" id="{A6FBC158-2E91-4FA6-A7A0-AA3676CF6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311" y="2946499"/>
            <a:ext cx="713692" cy="71369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Phone (Original) — Everything you need to know! | iMore">
            <a:extLst>
              <a:ext uri="{FF2B5EF4-FFF2-40B4-BE49-F238E27FC236}">
                <a16:creationId xmlns:a16="http://schemas.microsoft.com/office/drawing/2014/main" id="{DDB13C45-9CF4-47F6-97CF-0751FBD94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289" y="830542"/>
            <a:ext cx="1174465" cy="117446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mbo Touch Keyboard Case with Trackpad for iPad Pro &amp; iPad Air">
            <a:extLst>
              <a:ext uri="{FF2B5EF4-FFF2-40B4-BE49-F238E27FC236}">
                <a16:creationId xmlns:a16="http://schemas.microsoft.com/office/drawing/2014/main" id="{F5E1B852-5229-46C9-BA94-348A9DEA9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9459" y="917367"/>
            <a:ext cx="2466195" cy="21166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97AC240F-C46F-4A2E-BDA5-E371A9434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944" y="2490792"/>
            <a:ext cx="2209174" cy="121619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RX-GBR1 Sharp Barcode Scanner | ClicktoHub">
            <a:extLst>
              <a:ext uri="{FF2B5EF4-FFF2-40B4-BE49-F238E27FC236}">
                <a16:creationId xmlns:a16="http://schemas.microsoft.com/office/drawing/2014/main" id="{9869E59F-04D8-4E54-B55D-48C7968BAD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1875" y="1342247"/>
            <a:ext cx="1600414" cy="867424"/>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Colocation - Reese Data Center">
            <a:extLst>
              <a:ext uri="{FF2B5EF4-FFF2-40B4-BE49-F238E27FC236}">
                <a16:creationId xmlns:a16="http://schemas.microsoft.com/office/drawing/2014/main" id="{DC5E8371-8373-45F7-9600-E6D60DF0A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7118" y="2005007"/>
            <a:ext cx="1705562" cy="237372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E351D72-415B-4030-A46A-3CB8987A9673}"/>
              </a:ext>
            </a:extLst>
          </p:cNvPr>
          <p:cNvSpPr txBox="1">
            <a:spLocks/>
          </p:cNvSpPr>
          <p:nvPr/>
        </p:nvSpPr>
        <p:spPr>
          <a:xfrm>
            <a:off x="637246" y="474696"/>
            <a:ext cx="287931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dirty="0"/>
              <a:t>Computers</a:t>
            </a:r>
            <a:endParaRPr lang="en-US" sz="2800" dirty="0">
              <a:solidFill>
                <a:srgbClr val="0070C0"/>
              </a:solidFill>
            </a:endParaRPr>
          </a:p>
        </p:txBody>
      </p:sp>
    </p:spTree>
    <p:extLst>
      <p:ext uri="{BB962C8B-B14F-4D97-AF65-F5344CB8AC3E}">
        <p14:creationId xmlns:p14="http://schemas.microsoft.com/office/powerpoint/2010/main" val="3411452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fade">
                                      <p:cBhvr>
                                        <p:cTn id="4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CoViD-19</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did computers affect CoViD-19 lockdowns?</a:t>
            </a:r>
          </a:p>
        </p:txBody>
      </p:sp>
      <p:pic>
        <p:nvPicPr>
          <p:cNvPr id="1026" name="Picture 2" descr="Coronavirus (COVID-19) Update – City of Centennial">
            <a:extLst>
              <a:ext uri="{FF2B5EF4-FFF2-40B4-BE49-F238E27FC236}">
                <a16:creationId xmlns:a16="http://schemas.microsoft.com/office/drawing/2014/main" id="{B889AF72-CEE8-4437-9DD0-58EA2FD81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644" y="32413"/>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ronavirus (COVID-19) Update – City of Centennial">
            <a:extLst>
              <a:ext uri="{FF2B5EF4-FFF2-40B4-BE49-F238E27FC236}">
                <a16:creationId xmlns:a16="http://schemas.microsoft.com/office/drawing/2014/main" id="{C3396294-386A-46FB-A7CE-71FB230FE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50" y="445025"/>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ronavirus (COVID-19) Update – City of Centennial">
            <a:extLst>
              <a:ext uri="{FF2B5EF4-FFF2-40B4-BE49-F238E27FC236}">
                <a16:creationId xmlns:a16="http://schemas.microsoft.com/office/drawing/2014/main" id="{0E9D16B1-FFFB-43D8-A153-7C0CE8C33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325" y="-43279"/>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ronavirus (COVID-19) Update – City of Centennial">
            <a:extLst>
              <a:ext uri="{FF2B5EF4-FFF2-40B4-BE49-F238E27FC236}">
                <a16:creationId xmlns:a16="http://schemas.microsoft.com/office/drawing/2014/main" id="{E1CC6AC8-7C1E-4E93-87BA-9D95E6F12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282" y="259484"/>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Logo, history, meaning, symbol, PNG">
            <a:extLst>
              <a:ext uri="{FF2B5EF4-FFF2-40B4-BE49-F238E27FC236}">
                <a16:creationId xmlns:a16="http://schemas.microsoft.com/office/drawing/2014/main" id="{BEC05C11-F651-4244-BC47-9AF68BF5C9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28" r="15238"/>
          <a:stretch/>
        </p:blipFill>
        <p:spPr bwMode="auto">
          <a:xfrm>
            <a:off x="558121" y="2044568"/>
            <a:ext cx="1372316" cy="10943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Time Logo, history, meaning, symbol, PNG">
            <a:extLst>
              <a:ext uri="{FF2B5EF4-FFF2-40B4-BE49-F238E27FC236}">
                <a16:creationId xmlns:a16="http://schemas.microsoft.com/office/drawing/2014/main" id="{64420B7E-8BC2-4DCB-B0CC-DFEEE5749A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84" r="14227"/>
          <a:stretch/>
        </p:blipFill>
        <p:spPr bwMode="auto">
          <a:xfrm>
            <a:off x="732143" y="3464312"/>
            <a:ext cx="1064784" cy="8343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99A5105-8AC8-4246-B9FD-33D63683F39D}"/>
              </a:ext>
            </a:extLst>
          </p:cNvPr>
          <p:cNvGrpSpPr/>
          <p:nvPr/>
        </p:nvGrpSpPr>
        <p:grpSpPr>
          <a:xfrm>
            <a:off x="1999296" y="2175869"/>
            <a:ext cx="2353452" cy="2021230"/>
            <a:chOff x="1999296" y="2175869"/>
            <a:chExt cx="2353452" cy="2021230"/>
          </a:xfrm>
        </p:grpSpPr>
        <p:pic>
          <p:nvPicPr>
            <p:cNvPr id="1032" name="Picture 8" descr="6 Remote Work Models to Consider for Your Organization's Future - Achurch">
              <a:extLst>
                <a:ext uri="{FF2B5EF4-FFF2-40B4-BE49-F238E27FC236}">
                  <a16:creationId xmlns:a16="http://schemas.microsoft.com/office/drawing/2014/main" id="{E9460B90-1055-45D2-92AC-DD3700E0A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338" y="2175869"/>
              <a:ext cx="1379959" cy="8462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F5029AC-77E2-4F78-9473-D0297644DDFA}"/>
                </a:ext>
              </a:extLst>
            </p:cNvPr>
            <p:cNvGrpSpPr/>
            <p:nvPr/>
          </p:nvGrpSpPr>
          <p:grpSpPr>
            <a:xfrm>
              <a:off x="1999296" y="2295902"/>
              <a:ext cx="637483" cy="1796084"/>
              <a:chOff x="2334317" y="2301240"/>
              <a:chExt cx="637483" cy="1796084"/>
            </a:xfrm>
          </p:grpSpPr>
          <p:sp>
            <p:nvSpPr>
              <p:cNvPr id="3" name="Arrow: Right 2">
                <a:extLst>
                  <a:ext uri="{FF2B5EF4-FFF2-40B4-BE49-F238E27FC236}">
                    <a16:creationId xmlns:a16="http://schemas.microsoft.com/office/drawing/2014/main" id="{A70034F3-E0B9-4893-BFBF-20A9816E4DB4}"/>
                  </a:ext>
                </a:extLst>
              </p:cNvPr>
              <p:cNvSpPr/>
              <p:nvPr/>
            </p:nvSpPr>
            <p:spPr>
              <a:xfrm>
                <a:off x="2334321" y="2301240"/>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FC4AFC8-7518-4471-8BBB-90A609128A70}"/>
                  </a:ext>
                </a:extLst>
              </p:cNvPr>
              <p:cNvSpPr/>
              <p:nvPr/>
            </p:nvSpPr>
            <p:spPr>
              <a:xfrm>
                <a:off x="2334320" y="268666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0294E7C-BBAB-49BB-823E-79C64B5235C9}"/>
                  </a:ext>
                </a:extLst>
              </p:cNvPr>
              <p:cNvSpPr/>
              <p:nvPr/>
            </p:nvSpPr>
            <p:spPr>
              <a:xfrm>
                <a:off x="2334319" y="3072082"/>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4B679F8-DC58-48E9-804C-8825F651F89D}"/>
                  </a:ext>
                </a:extLst>
              </p:cNvPr>
              <p:cNvSpPr/>
              <p:nvPr/>
            </p:nvSpPr>
            <p:spPr>
              <a:xfrm>
                <a:off x="2334318" y="346431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2D216B6-36F7-48DB-AABB-3E44ECA59F3D}"/>
                  </a:ext>
                </a:extLst>
              </p:cNvPr>
              <p:cNvSpPr/>
              <p:nvPr/>
            </p:nvSpPr>
            <p:spPr>
              <a:xfrm>
                <a:off x="2334317" y="3826814"/>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Help Your Kids Thrive During Remote Learning | Time4Learning">
              <a:extLst>
                <a:ext uri="{FF2B5EF4-FFF2-40B4-BE49-F238E27FC236}">
                  <a16:creationId xmlns:a16="http://schemas.microsoft.com/office/drawing/2014/main" id="{2942E457-5CA1-4581-9704-B601F3120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41" r="10850"/>
            <a:stretch/>
          </p:blipFill>
          <p:spPr bwMode="auto">
            <a:xfrm>
              <a:off x="2751867" y="3261175"/>
              <a:ext cx="1600881" cy="93592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FEE9228F-ED48-448F-981A-27AA87580129}"/>
              </a:ext>
            </a:extLst>
          </p:cNvPr>
          <p:cNvSpPr/>
          <p:nvPr/>
        </p:nvSpPr>
        <p:spPr>
          <a:xfrm>
            <a:off x="4365910" y="1928060"/>
            <a:ext cx="4158966" cy="2370564"/>
          </a:xfrm>
          <a:prstGeom prst="rect">
            <a:avLst/>
          </a:prstGeom>
          <a:solidFill>
            <a:srgbClr val="C00000"/>
          </a:solidFill>
          <a:ln>
            <a:solidFill>
              <a:srgbClr val="8E0000"/>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endParaRPr lang="en-US" sz="1200" u="sng" dirty="0">
              <a:latin typeface="Miriam Libre" panose="00000500000000000000" pitchFamily="2" charset="-79"/>
              <a:cs typeface="Miriam Libre" panose="00000500000000000000" pitchFamily="2" charset="-79"/>
            </a:endParaRPr>
          </a:p>
          <a:p>
            <a:pPr algn="ctr"/>
            <a:r>
              <a:rPr lang="en-US" sz="2000" b="1" u="sng" dirty="0">
                <a:latin typeface="Miriam Libre" panose="00000500000000000000" pitchFamily="2" charset="-79"/>
                <a:cs typeface="Miriam Libre" panose="00000500000000000000" pitchFamily="2" charset="-79"/>
              </a:rPr>
              <a:t>The Digital Divide</a:t>
            </a:r>
          </a:p>
          <a:p>
            <a:r>
              <a:rPr lang="en-US" dirty="0">
                <a:latin typeface="Miriam Libre" panose="00000500000000000000" pitchFamily="2" charset="-79"/>
                <a:cs typeface="Miriam Libre" panose="00000500000000000000" pitchFamily="2" charset="-79"/>
              </a:rPr>
              <a:t>The growing gap between people who do not have access to the internet and those who do</a:t>
            </a:r>
          </a:p>
          <a:p>
            <a:pPr algn="ctr"/>
            <a:endParaRPr lang="en-US" dirty="0">
              <a:latin typeface="Miriam Libre" panose="00000500000000000000" pitchFamily="2" charset="-79"/>
              <a:cs typeface="Miriam Libre" panose="00000500000000000000" pitchFamily="2" charset="-79"/>
            </a:endParaRPr>
          </a:p>
          <a:p>
            <a:pPr lvl="1"/>
            <a:r>
              <a:rPr lang="en-US" dirty="0">
                <a:latin typeface="Miriam Libre" panose="00000500000000000000" pitchFamily="2" charset="-79"/>
                <a:cs typeface="Miriam Libre" panose="00000500000000000000" pitchFamily="2" charset="-79"/>
              </a:rPr>
              <a:t>How many people across the world</a:t>
            </a:r>
          </a:p>
          <a:p>
            <a:pPr lvl="1"/>
            <a:r>
              <a:rPr lang="en-US" dirty="0">
                <a:latin typeface="Miriam Libre" panose="00000500000000000000" pitchFamily="2" charset="-79"/>
                <a:cs typeface="Miriam Libre" panose="00000500000000000000" pitchFamily="2" charset="-79"/>
              </a:rPr>
              <a:t>have never used the internet?</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What percentage of Cleveland households have no access to the internet (2018)?</a:t>
            </a:r>
          </a:p>
          <a:p>
            <a:endParaRPr lang="en-US" b="1"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p:txBody>
      </p:sp>
      <p:sp>
        <p:nvSpPr>
          <p:cNvPr id="11" name="Rectangle: Rounded Corners 10">
            <a:extLst>
              <a:ext uri="{FF2B5EF4-FFF2-40B4-BE49-F238E27FC236}">
                <a16:creationId xmlns:a16="http://schemas.microsoft.com/office/drawing/2014/main" id="{2ECD9497-A1B9-46F4-87E3-7E0AD50E78F6}"/>
              </a:ext>
            </a:extLst>
          </p:cNvPr>
          <p:cNvSpPr/>
          <p:nvPr/>
        </p:nvSpPr>
        <p:spPr>
          <a:xfrm>
            <a:off x="7510289" y="2988725"/>
            <a:ext cx="976738" cy="638682"/>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2.9bn</a:t>
            </a:r>
            <a:endParaRPr lang="en-US" sz="1200" b="1" dirty="0">
              <a:solidFill>
                <a:schemeClr val="tx1"/>
              </a:solidFill>
              <a:latin typeface="Miriam Libre" panose="00000500000000000000" pitchFamily="2" charset="-79"/>
              <a:cs typeface="Miriam Libre" panose="00000500000000000000" pitchFamily="2" charset="-79"/>
            </a:endParaRPr>
          </a:p>
        </p:txBody>
      </p:sp>
      <p:sp>
        <p:nvSpPr>
          <p:cNvPr id="23" name="Rectangle: Rounded Corners 22">
            <a:extLst>
              <a:ext uri="{FF2B5EF4-FFF2-40B4-BE49-F238E27FC236}">
                <a16:creationId xmlns:a16="http://schemas.microsoft.com/office/drawing/2014/main" id="{0FC80CF2-ECE0-45EF-BE07-CD3FC9DF90A9}"/>
              </a:ext>
            </a:extLst>
          </p:cNvPr>
          <p:cNvSpPr/>
          <p:nvPr/>
        </p:nvSpPr>
        <p:spPr>
          <a:xfrm>
            <a:off x="7838241" y="4012274"/>
            <a:ext cx="976739" cy="572700"/>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27%</a:t>
            </a:r>
            <a:endParaRPr lang="en-US" sz="1100" b="1"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55155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wipe(up)">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wipe(up)">
                                      <p:cBhvr>
                                        <p:cTn id="31" dur="500"/>
                                        <p:tgtEl>
                                          <p:spTgt spid="9">
                                            <p:txEl>
                                              <p:pRg st="4" end="4"/>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wipe(up)">
                                      <p:cBhvr>
                                        <p:cTn id="34" dur="500"/>
                                        <p:tgtEl>
                                          <p:spTgt spid="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wipe(up)">
                                      <p:cBhvr>
                                        <p:cTn id="46" dur="500"/>
                                        <p:tgtEl>
                                          <p:spTgt spid="9">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EEF797-6AB5-48BA-BDE4-74C1873F4001}"/>
              </a:ext>
            </a:extLst>
          </p:cNvPr>
          <p:cNvSpPr/>
          <p:nvPr/>
        </p:nvSpPr>
        <p:spPr>
          <a:xfrm>
            <a:off x="6393180" y="2571750"/>
            <a:ext cx="2186938" cy="2045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A.I. is Everywhere</a:t>
            </a:r>
          </a:p>
        </p:txBody>
      </p:sp>
      <p:sp>
        <p:nvSpPr>
          <p:cNvPr id="5" name="Title 1">
            <a:extLst>
              <a:ext uri="{FF2B5EF4-FFF2-40B4-BE49-F238E27FC236}">
                <a16:creationId xmlns:a16="http://schemas.microsoft.com/office/drawing/2014/main" id="{D4BE84AF-5034-4FE0-A714-B68692698D77}"/>
              </a:ext>
            </a:extLst>
          </p:cNvPr>
          <p:cNvSpPr txBox="1">
            <a:spLocks/>
          </p:cNvSpPr>
          <p:nvPr/>
        </p:nvSpPr>
        <p:spPr>
          <a:xfrm>
            <a:off x="6513425" y="2571750"/>
            <a:ext cx="19700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pPr algn="ctr"/>
            <a:r>
              <a:rPr lang="en-US" sz="2400" b="0" u="sng" dirty="0" err="1">
                <a:latin typeface="Miriam Libre" panose="00000500000000000000" pitchFamily="2" charset="-79"/>
                <a:cs typeface="Miriam Libre" panose="00000500000000000000" pitchFamily="2" charset="-79"/>
              </a:rPr>
              <a:t>Deepfakes</a:t>
            </a:r>
            <a:endParaRPr lang="en-US" sz="2400" b="0" u="sng" dirty="0">
              <a:latin typeface="Miriam Libre" panose="00000500000000000000" pitchFamily="2" charset="-79"/>
              <a:cs typeface="Miriam Libre" panose="00000500000000000000" pitchFamily="2" charset="-79"/>
            </a:endParaRPr>
          </a:p>
        </p:txBody>
      </p:sp>
      <p:pic>
        <p:nvPicPr>
          <p:cNvPr id="2050" name="Picture 2" descr="How to improve the self-driving car passenger experience - Ericsson">
            <a:extLst>
              <a:ext uri="{FF2B5EF4-FFF2-40B4-BE49-F238E27FC236}">
                <a16:creationId xmlns:a16="http://schemas.microsoft.com/office/drawing/2014/main" id="{1A7A6330-CF95-40BB-BB11-097B652ACC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45" b="21544"/>
          <a:stretch/>
        </p:blipFill>
        <p:spPr bwMode="auto">
          <a:xfrm>
            <a:off x="563882" y="3818278"/>
            <a:ext cx="1970050" cy="7474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5669D8-4CC8-4BEF-BE18-6711835E81AC}"/>
              </a:ext>
            </a:extLst>
          </p:cNvPr>
          <p:cNvSpPr/>
          <p:nvPr/>
        </p:nvSpPr>
        <p:spPr>
          <a:xfrm>
            <a:off x="2533932" y="3812001"/>
            <a:ext cx="3918907" cy="747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Self-Driving Cars</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Litigation, job replacement</a:t>
            </a:r>
            <a:endParaRPr lang="en-US" sz="2000" dirty="0">
              <a:solidFill>
                <a:schemeClr val="tx1"/>
              </a:solidFill>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9A3E78DD-AC0B-4BEE-8ADF-305ABB8AE30A}"/>
              </a:ext>
            </a:extLst>
          </p:cNvPr>
          <p:cNvSpPr/>
          <p:nvPr/>
        </p:nvSpPr>
        <p:spPr>
          <a:xfrm>
            <a:off x="3114907" y="2619942"/>
            <a:ext cx="3337932" cy="980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Facial Recognition</a:t>
            </a:r>
          </a:p>
          <a:p>
            <a:pPr marL="285750" indent="-285750">
              <a:buFont typeface="Arial" panose="020B0604020202020204" pitchFamily="34" charset="0"/>
              <a:buChar char="•"/>
            </a:pPr>
            <a:r>
              <a:rPr lang="en-US" sz="1600" dirty="0" err="1">
                <a:solidFill>
                  <a:schemeClr val="tx1"/>
                </a:solidFill>
                <a:latin typeface="Miriam Libre" panose="00000500000000000000" pitchFamily="2" charset="-79"/>
                <a:cs typeface="Miriam Libre" panose="00000500000000000000" pitchFamily="2" charset="-79"/>
              </a:rPr>
              <a:t>TikTok</a:t>
            </a:r>
            <a:r>
              <a:rPr lang="en-US" sz="1600" dirty="0">
                <a:solidFill>
                  <a:schemeClr val="tx1"/>
                </a:solidFill>
                <a:latin typeface="Miriam Libre" panose="00000500000000000000" pitchFamily="2" charset="-79"/>
                <a:cs typeface="Miriam Libre" panose="00000500000000000000" pitchFamily="2" charset="-79"/>
              </a:rPr>
              <a:t> or Snapchat filters</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Data theft, algorithmic bias</a:t>
            </a:r>
          </a:p>
        </p:txBody>
      </p:sp>
      <p:pic>
        <p:nvPicPr>
          <p:cNvPr id="2052" name="Picture 4" descr="Face Recognition: Biometric Authentication | NEC">
            <a:extLst>
              <a:ext uri="{FF2B5EF4-FFF2-40B4-BE49-F238E27FC236}">
                <a16:creationId xmlns:a16="http://schemas.microsoft.com/office/drawing/2014/main" id="{BAE48E1C-0EE6-4833-A219-4FC320D55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2" y="2643568"/>
            <a:ext cx="2551025" cy="9566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E688A65-702A-49EC-A401-71CEE3E37861}"/>
              </a:ext>
            </a:extLst>
          </p:cNvPr>
          <p:cNvSpPr/>
          <p:nvPr/>
        </p:nvSpPr>
        <p:spPr>
          <a:xfrm>
            <a:off x="4665416" y="1404269"/>
            <a:ext cx="3914702" cy="992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Recommendation Engine</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Deep learning – neural networks</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Different measurements of success</a:t>
            </a:r>
          </a:p>
        </p:txBody>
      </p:sp>
      <p:pic>
        <p:nvPicPr>
          <p:cNvPr id="2054" name="Picture 6" descr="YouTube Community Guidelines &amp; Policies - How YouTube Works">
            <a:extLst>
              <a:ext uri="{FF2B5EF4-FFF2-40B4-BE49-F238E27FC236}">
                <a16:creationId xmlns:a16="http://schemas.microsoft.com/office/drawing/2014/main" id="{FF77008C-CC82-42E2-B372-DA4966797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2" y="1501867"/>
            <a:ext cx="4008118" cy="8944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eepfake Tech Is Being Used to Create Fictitious Faces, Cats, Airbnbs">
            <a:extLst>
              <a:ext uri="{FF2B5EF4-FFF2-40B4-BE49-F238E27FC236}">
                <a16:creationId xmlns:a16="http://schemas.microsoft.com/office/drawing/2014/main" id="{9C06777F-C8DB-4524-8295-77ED0BDF44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3424" y="3067468"/>
            <a:ext cx="1970050" cy="147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60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wipe(left)">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up)">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up)">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wipe(left)">
                                      <p:cBhvr>
                                        <p:cTn id="27" dur="500"/>
                                        <p:tgtEl>
                                          <p:spTgt spid="2052"/>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wipe(left)">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wipe(up)">
                                      <p:cBhvr>
                                        <p:cTn id="36" dur="500"/>
                                        <p:tgtEl>
                                          <p:spTgt spid="4">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Effect transition="in" filter="wipe(up)">
                                      <p:cBhvr>
                                        <p:cTn id="41" dur="500"/>
                                        <p:tgtEl>
                                          <p:spTgt spid="4">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wipe(left)">
                                      <p:cBhvr>
                                        <p:cTn id="46" dur="500"/>
                                        <p:tgtEl>
                                          <p:spTgt spid="205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6">
                                            <p:txEl>
                                              <p:pRg st="0" end="0"/>
                                            </p:txEl>
                                          </p:spTgt>
                                        </p:tgtEl>
                                        <p:attrNameLst>
                                          <p:attrName>style.visibility</p:attrName>
                                        </p:attrNameLst>
                                      </p:cBhvr>
                                      <p:to>
                                        <p:strVal val="visible"/>
                                      </p:to>
                                    </p:set>
                                    <p:animEffect transition="in" filter="wipe(left)">
                                      <p:cBhvr>
                                        <p:cTn id="50" dur="500"/>
                                        <p:tgtEl>
                                          <p:spTgt spid="6">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wipe(up)">
                                      <p:cBhvr>
                                        <p:cTn id="55" dur="500"/>
                                        <p:tgtEl>
                                          <p:spTgt spid="6">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nodeType="clickEffect">
                                  <p:stCondLst>
                                    <p:cond delay="0"/>
                                  </p:stCondLst>
                                  <p:childTnLst>
                                    <p:set>
                                      <p:cBhvr>
                                        <p:cTn id="67" dur="1" fill="hold">
                                          <p:stCondLst>
                                            <p:cond delay="0"/>
                                          </p:stCondLst>
                                        </p:cTn>
                                        <p:tgtEl>
                                          <p:spTgt spid="2056"/>
                                        </p:tgtEl>
                                        <p:attrNameLst>
                                          <p:attrName>style.visibility</p:attrName>
                                        </p:attrNameLst>
                                      </p:cBhvr>
                                      <p:to>
                                        <p:strVal val="visible"/>
                                      </p:to>
                                    </p:set>
                                    <p:animEffect transition="in" filter="wheel(1)">
                                      <p:cBhvr>
                                        <p:cTn id="68" dur="2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BE84AF-5034-4FE0-A714-B68692698D77}"/>
              </a:ext>
            </a:extLst>
          </p:cNvPr>
          <p:cNvSpPr txBox="1">
            <a:spLocks/>
          </p:cNvSpPr>
          <p:nvPr/>
        </p:nvSpPr>
        <p:spPr>
          <a:xfrm>
            <a:off x="720000" y="435500"/>
            <a:ext cx="2899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err="1"/>
              <a:t>Deepfakes</a:t>
            </a:r>
            <a:endParaRPr lang="en-US" dirty="0"/>
          </a:p>
        </p:txBody>
      </p:sp>
      <p:pic>
        <p:nvPicPr>
          <p:cNvPr id="4098" name="Picture 2" descr="Kendrick Lamar's latest music video includes deepfakes of Will Smith and  Kanye | Engadget">
            <a:extLst>
              <a:ext uri="{FF2B5EF4-FFF2-40B4-BE49-F238E27FC236}">
                <a16:creationId xmlns:a16="http://schemas.microsoft.com/office/drawing/2014/main" id="{E3F82B81-3550-483E-B6F3-8EB1D2DECAE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24240" r="23746"/>
          <a:stretch/>
        </p:blipFill>
        <p:spPr bwMode="auto">
          <a:xfrm>
            <a:off x="5981700" y="1376996"/>
            <a:ext cx="2466026" cy="3160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7995F9-DD4D-4D72-B7F4-37C7FF327134}"/>
              </a:ext>
            </a:extLst>
          </p:cNvPr>
          <p:cNvSpPr txBox="1"/>
          <p:nvPr/>
        </p:nvSpPr>
        <p:spPr>
          <a:xfrm>
            <a:off x="7214713" y="3891378"/>
            <a:ext cx="1233013" cy="646331"/>
          </a:xfrm>
          <a:prstGeom prst="rect">
            <a:avLst/>
          </a:prstGeom>
          <a:noFill/>
        </p:spPr>
        <p:txBody>
          <a:bodyPr wrap="square" rtlCol="0">
            <a:spAutoFit/>
          </a:bodyPr>
          <a:lstStyle/>
          <a:p>
            <a:r>
              <a:rPr lang="en-US" sz="1800" b="1" dirty="0">
                <a:ln>
                  <a:solidFill>
                    <a:schemeClr val="tx1"/>
                  </a:solidFill>
                </a:ln>
                <a:solidFill>
                  <a:srgbClr val="67172A"/>
                </a:solidFill>
                <a:latin typeface="Miriam Libre" panose="00000500000000000000" pitchFamily="2" charset="-79"/>
                <a:cs typeface="Miriam Libre" panose="00000500000000000000" pitchFamily="2" charset="-79"/>
              </a:rPr>
              <a:t>Kendrick or Will?</a:t>
            </a:r>
          </a:p>
        </p:txBody>
      </p:sp>
      <p:sp>
        <p:nvSpPr>
          <p:cNvPr id="6" name="Rectangle 5">
            <a:extLst>
              <a:ext uri="{FF2B5EF4-FFF2-40B4-BE49-F238E27FC236}">
                <a16:creationId xmlns:a16="http://schemas.microsoft.com/office/drawing/2014/main" id="{200B6E24-FFD3-4507-87DC-C87CABC76C6E}"/>
              </a:ext>
            </a:extLst>
          </p:cNvPr>
          <p:cNvSpPr/>
          <p:nvPr/>
        </p:nvSpPr>
        <p:spPr>
          <a:xfrm>
            <a:off x="3990365" y="514910"/>
            <a:ext cx="3915777"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“Deep Learning” + “Fake”</a:t>
            </a:r>
          </a:p>
        </p:txBody>
      </p:sp>
      <p:pic>
        <p:nvPicPr>
          <p:cNvPr id="3" name="obamadeepfake">
            <a:hlinkClick r:id="" action="ppaction://media"/>
            <a:extLst>
              <a:ext uri="{FF2B5EF4-FFF2-40B4-BE49-F238E27FC236}">
                <a16:creationId xmlns:a16="http://schemas.microsoft.com/office/drawing/2014/main" id="{3AF9EDEA-44AF-47E1-B1D8-4A4F1281555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8008" y="1376996"/>
            <a:ext cx="3458111" cy="1579564"/>
          </a:xfrm>
          <a:prstGeom prst="rect">
            <a:avLst/>
          </a:prstGeom>
        </p:spPr>
      </p:pic>
      <p:sp>
        <p:nvSpPr>
          <p:cNvPr id="7" name="Rectangle 6">
            <a:extLst>
              <a:ext uri="{FF2B5EF4-FFF2-40B4-BE49-F238E27FC236}">
                <a16:creationId xmlns:a16="http://schemas.microsoft.com/office/drawing/2014/main" id="{62CBF177-3473-4D14-BFEF-AEA25E025438}"/>
              </a:ext>
            </a:extLst>
          </p:cNvPr>
          <p:cNvSpPr/>
          <p:nvPr/>
        </p:nvSpPr>
        <p:spPr>
          <a:xfrm>
            <a:off x="2297063" y="1376996"/>
            <a:ext cx="1825948" cy="1579564"/>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F2A7AB-CB7E-45CE-B6C0-05E05CC0B3DD}"/>
              </a:ext>
            </a:extLst>
          </p:cNvPr>
          <p:cNvSpPr/>
          <p:nvPr/>
        </p:nvSpPr>
        <p:spPr>
          <a:xfrm>
            <a:off x="532254" y="2966748"/>
            <a:ext cx="3499887" cy="166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800" dirty="0" err="1">
                <a:solidFill>
                  <a:schemeClr val="tx1"/>
                </a:solidFill>
                <a:latin typeface="Miriam Libre" panose="00000500000000000000" pitchFamily="2" charset="-79"/>
                <a:cs typeface="Miriam Libre" panose="00000500000000000000" pitchFamily="2" charset="-79"/>
              </a:rPr>
              <a:t>Deepfakes</a:t>
            </a:r>
            <a:r>
              <a:rPr lang="en-US" sz="1800" dirty="0">
                <a:solidFill>
                  <a:schemeClr val="tx1"/>
                </a:solidFill>
                <a:latin typeface="Miriam Libre" panose="00000500000000000000" pitchFamily="2" charset="-79"/>
                <a:cs typeface="Miriam Libre" panose="00000500000000000000" pitchFamily="2" charset="-79"/>
              </a:rPr>
              <a:t> can spread dangerous misinformation</a:t>
            </a:r>
          </a:p>
          <a:p>
            <a:pPr marL="285750" indent="-285750">
              <a:spcBef>
                <a:spcPts val="600"/>
              </a:spcBef>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They can be used for many nefarious purposes</a:t>
            </a:r>
          </a:p>
          <a:p>
            <a:pPr marL="285750" indent="-285750">
              <a:spcBef>
                <a:spcPts val="600"/>
              </a:spcBef>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Detection can be hard</a:t>
            </a:r>
          </a:p>
          <a:p>
            <a:pPr marL="285750" indent="-28575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4100" name="Picture 4" descr="How Rogue One Recreated Princess Leia: New Actress &amp; CGI Explained">
            <a:extLst>
              <a:ext uri="{FF2B5EF4-FFF2-40B4-BE49-F238E27FC236}">
                <a16:creationId xmlns:a16="http://schemas.microsoft.com/office/drawing/2014/main" id="{74F19D7C-AC2D-409C-8875-AD54BB6F02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876" y="1376043"/>
            <a:ext cx="1861535" cy="9695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ynthesia - AI Video Generation Platform">
            <a:extLst>
              <a:ext uri="{FF2B5EF4-FFF2-40B4-BE49-F238E27FC236}">
                <a16:creationId xmlns:a16="http://schemas.microsoft.com/office/drawing/2014/main" id="{838E8911-9D3E-429B-9A8F-A8F146F6A6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0434" y="4101990"/>
            <a:ext cx="1870471" cy="393985"/>
          </a:xfrm>
          <a:prstGeom prst="rect">
            <a:avLst/>
          </a:prstGeom>
          <a:noFill/>
          <a:extLst>
            <a:ext uri="{909E8E84-426E-40DD-AFC4-6F175D3DCCD1}">
              <a14:hiddenFill xmlns:a14="http://schemas.microsoft.com/office/drawing/2010/main">
                <a:solidFill>
                  <a:srgbClr val="FFFFFF"/>
                </a:solidFill>
              </a14:hiddenFill>
            </a:ext>
          </a:extLst>
        </p:spPr>
      </p:pic>
      <p:pic>
        <p:nvPicPr>
          <p:cNvPr id="8" name="synthesiaclip">
            <a:hlinkClick r:id="" action="ppaction://media"/>
            <a:extLst>
              <a:ext uri="{FF2B5EF4-FFF2-40B4-BE49-F238E27FC236}">
                <a16:creationId xmlns:a16="http://schemas.microsoft.com/office/drawing/2014/main" id="{82510621-8798-4F32-BAF4-5902AB04E7E7}"/>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4175461" y="2182576"/>
            <a:ext cx="1618630" cy="1877681"/>
          </a:xfrm>
          <a:prstGeom prst="rect">
            <a:avLst/>
          </a:prstGeom>
        </p:spPr>
      </p:pic>
    </p:spTree>
    <p:extLst>
      <p:ext uri="{BB962C8B-B14F-4D97-AF65-F5344CB8AC3E}">
        <p14:creationId xmlns:p14="http://schemas.microsoft.com/office/powerpoint/2010/main" val="249565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4104"/>
                                        </p:tgtEl>
                                        <p:attrNameLst>
                                          <p:attrName>style.visibility</p:attrName>
                                        </p:attrNameLst>
                                      </p:cBhvr>
                                      <p:to>
                                        <p:strVal val="visible"/>
                                      </p:to>
                                    </p:set>
                                    <p:animEffect transition="in" filter="fade">
                                      <p:cBhvr>
                                        <p:cTn id="32" dur="500"/>
                                        <p:tgtEl>
                                          <p:spTgt spid="41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0" nodeType="clickEffect">
                                  <p:stCondLst>
                                    <p:cond delay="0"/>
                                  </p:stCondLst>
                                  <p:childTnLst>
                                    <p:animEffect transition="out" filter="randombar(horizontal)">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up)">
                                      <p:cBhvr>
                                        <p:cTn id="47" dur="50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Effect transition="in" filter="wipe(up)">
                                      <p:cBhvr>
                                        <p:cTn id="52" dur="500"/>
                                        <p:tgtEl>
                                          <p:spTgt spid="9">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wipe(up)">
                                      <p:cBhvr>
                                        <p:cTn id="5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fill="hold" display="0">
                  <p:stCondLst>
                    <p:cond delay="indefinite"/>
                  </p:stCondLst>
                </p:cTn>
                <p:tgtEl>
                  <p:spTgt spid="3"/>
                </p:tgtEl>
              </p:cMediaNode>
            </p:video>
            <p:video>
              <p:cMediaNode vol="80000">
                <p:cTn id="59" fill="hold" display="0">
                  <p:stCondLst>
                    <p:cond delay="indefinite"/>
                  </p:stCondLst>
                </p:cTn>
                <p:tgtEl>
                  <p:spTgt spid="8"/>
                </p:tgtEl>
              </p:cMediaNode>
            </p:video>
          </p:childTnLst>
        </p:cTn>
      </p:par>
    </p:tnLst>
    <p:bldLst>
      <p:bldP spid="2"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Extended Reality (XR)</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12854"/>
            <a:ext cx="1844091" cy="1158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Miriam Libre" panose="00000500000000000000" pitchFamily="2" charset="-79"/>
                <a:cs typeface="Miriam Libre" panose="00000500000000000000" pitchFamily="2" charset="-79"/>
              </a:rPr>
              <a:t>V</a:t>
            </a:r>
            <a:r>
              <a:rPr lang="en-US" sz="3600" dirty="0">
                <a:solidFill>
                  <a:schemeClr val="tx1"/>
                </a:solidFill>
                <a:latin typeface="Miriam Libre" panose="00000500000000000000" pitchFamily="2" charset="-79"/>
                <a:cs typeface="Miriam Libre" panose="00000500000000000000" pitchFamily="2" charset="-79"/>
              </a:rPr>
              <a:t>irtual </a:t>
            </a:r>
            <a:r>
              <a:rPr lang="en-US" sz="3600" b="1" dirty="0">
                <a:solidFill>
                  <a:schemeClr val="tx1"/>
                </a:solidFill>
                <a:latin typeface="Miriam Libre" panose="00000500000000000000" pitchFamily="2" charset="-79"/>
                <a:cs typeface="Miriam Libre" panose="00000500000000000000" pitchFamily="2" charset="-79"/>
              </a:rPr>
              <a:t>R</a:t>
            </a:r>
            <a:r>
              <a:rPr lang="en-US" sz="3600" dirty="0">
                <a:solidFill>
                  <a:schemeClr val="tx1"/>
                </a:solidFill>
                <a:latin typeface="Miriam Libre" panose="00000500000000000000" pitchFamily="2" charset="-79"/>
                <a:cs typeface="Miriam Libre" panose="00000500000000000000" pitchFamily="2" charset="-79"/>
              </a:rPr>
              <a:t>eality</a:t>
            </a:r>
          </a:p>
        </p:txBody>
      </p:sp>
      <p:pic>
        <p:nvPicPr>
          <p:cNvPr id="5122" name="Picture 2" descr="100+ Free Vr &amp; Virtual Reality Images">
            <a:extLst>
              <a:ext uri="{FF2B5EF4-FFF2-40B4-BE49-F238E27FC236}">
                <a16:creationId xmlns:a16="http://schemas.microsoft.com/office/drawing/2014/main" id="{75369DC7-0183-4A60-9E6C-B429534E9A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813"/>
          <a:stretch/>
        </p:blipFill>
        <p:spPr bwMode="auto">
          <a:xfrm flipH="1">
            <a:off x="402309" y="2571750"/>
            <a:ext cx="2740065" cy="2126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A6D9A-BA79-4507-8989-9DB29728EC27}"/>
              </a:ext>
            </a:extLst>
          </p:cNvPr>
          <p:cNvSpPr/>
          <p:nvPr/>
        </p:nvSpPr>
        <p:spPr>
          <a:xfrm>
            <a:off x="3142374" y="1405980"/>
            <a:ext cx="2716441" cy="1085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Miriam Libre" panose="00000500000000000000" pitchFamily="2" charset="-79"/>
                <a:cs typeface="Miriam Libre" panose="00000500000000000000" pitchFamily="2" charset="-79"/>
              </a:rPr>
              <a:t>A</a:t>
            </a:r>
            <a:r>
              <a:rPr lang="en-US" sz="3600" dirty="0">
                <a:solidFill>
                  <a:schemeClr val="tx1"/>
                </a:solidFill>
                <a:latin typeface="Miriam Libre" panose="00000500000000000000" pitchFamily="2" charset="-79"/>
                <a:cs typeface="Miriam Libre" panose="00000500000000000000" pitchFamily="2" charset="-79"/>
              </a:rPr>
              <a:t>ugmented </a:t>
            </a:r>
            <a:r>
              <a:rPr lang="en-US" sz="3600" b="1" dirty="0">
                <a:solidFill>
                  <a:schemeClr val="tx1"/>
                </a:solidFill>
                <a:latin typeface="Miriam Libre" panose="00000500000000000000" pitchFamily="2" charset="-79"/>
                <a:cs typeface="Miriam Libre" panose="00000500000000000000" pitchFamily="2" charset="-79"/>
              </a:rPr>
              <a:t>R</a:t>
            </a:r>
            <a:r>
              <a:rPr lang="en-US" sz="3600" dirty="0">
                <a:solidFill>
                  <a:schemeClr val="tx1"/>
                </a:solidFill>
                <a:latin typeface="Miriam Libre" panose="00000500000000000000" pitchFamily="2" charset="-79"/>
                <a:cs typeface="Miriam Libre" panose="00000500000000000000" pitchFamily="2" charset="-79"/>
              </a:rPr>
              <a:t>eality</a:t>
            </a:r>
          </a:p>
        </p:txBody>
      </p:sp>
      <p:sp>
        <p:nvSpPr>
          <p:cNvPr id="6" name="Rectangle 5">
            <a:extLst>
              <a:ext uri="{FF2B5EF4-FFF2-40B4-BE49-F238E27FC236}">
                <a16:creationId xmlns:a16="http://schemas.microsoft.com/office/drawing/2014/main" id="{17CAA4A9-9279-4463-AB77-9EFB3F361E62}"/>
              </a:ext>
            </a:extLst>
          </p:cNvPr>
          <p:cNvSpPr/>
          <p:nvPr/>
        </p:nvSpPr>
        <p:spPr>
          <a:xfrm>
            <a:off x="6083431" y="1412854"/>
            <a:ext cx="2567134" cy="763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a:solidFill>
                  <a:schemeClr val="tx1"/>
                </a:solidFill>
                <a:latin typeface="Miriam Libre" panose="00000500000000000000" pitchFamily="2" charset="-79"/>
                <a:cs typeface="Miriam Libre" panose="00000500000000000000" pitchFamily="2" charset="-79"/>
              </a:rPr>
              <a:t>Metaverse</a:t>
            </a:r>
            <a:endParaRPr lang="en-US" sz="2400" dirty="0">
              <a:solidFill>
                <a:schemeClr val="tx1"/>
              </a:solidFill>
              <a:latin typeface="Miriam Libre" panose="00000500000000000000" pitchFamily="2" charset="-79"/>
              <a:cs typeface="Miriam Libre" panose="00000500000000000000" pitchFamily="2" charset="-79"/>
            </a:endParaRPr>
          </a:p>
        </p:txBody>
      </p:sp>
      <p:pic>
        <p:nvPicPr>
          <p:cNvPr id="5124" name="Picture 4" descr="Mashable Image">
            <a:extLst>
              <a:ext uri="{FF2B5EF4-FFF2-40B4-BE49-F238E27FC236}">
                <a16:creationId xmlns:a16="http://schemas.microsoft.com/office/drawing/2014/main" id="{E2BCE316-F556-45A9-9564-2F27FF7860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87" b="27972"/>
          <a:stretch/>
        </p:blipFill>
        <p:spPr bwMode="auto">
          <a:xfrm>
            <a:off x="3272387" y="2552895"/>
            <a:ext cx="2475268" cy="2126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6" name="Picture 6" descr="The metaverse, explained: what it is, and why tech companies love it -  Polygon">
            <a:extLst>
              <a:ext uri="{FF2B5EF4-FFF2-40B4-BE49-F238E27FC236}">
                <a16:creationId xmlns:a16="http://schemas.microsoft.com/office/drawing/2014/main" id="{4D4A6924-4C68-467E-939D-41F9DEBD72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646"/>
          <a:stretch/>
        </p:blipFill>
        <p:spPr bwMode="auto">
          <a:xfrm>
            <a:off x="6172789" y="2020979"/>
            <a:ext cx="2388418" cy="265864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etaverse Real Estate: Why Investors Are Buying Virtual Land | Time">
            <a:extLst>
              <a:ext uri="{FF2B5EF4-FFF2-40B4-BE49-F238E27FC236}">
                <a16:creationId xmlns:a16="http://schemas.microsoft.com/office/drawing/2014/main" id="{32D062C3-7D90-49E5-8BB4-783EBE9D11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837" r="23980" b="705"/>
          <a:stretch/>
        </p:blipFill>
        <p:spPr bwMode="auto">
          <a:xfrm>
            <a:off x="5911587" y="1992302"/>
            <a:ext cx="2910822" cy="29096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8" descr="Metaverse Real Estate: Why Investors Are Buying Virtual Land | Time">
            <a:extLst>
              <a:ext uri="{FF2B5EF4-FFF2-40B4-BE49-F238E27FC236}">
                <a16:creationId xmlns:a16="http://schemas.microsoft.com/office/drawing/2014/main" id="{6C68324E-8C8D-462D-95FB-3AACDF91732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9837" r="23980" b="705"/>
          <a:stretch/>
        </p:blipFill>
        <p:spPr bwMode="auto">
          <a:xfrm>
            <a:off x="5911587" y="1995739"/>
            <a:ext cx="2910822" cy="29096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431AEB-8D3D-4C50-9372-31A7E1421355}"/>
              </a:ext>
            </a:extLst>
          </p:cNvPr>
          <p:cNvSpPr txBox="1"/>
          <p:nvPr/>
        </p:nvSpPr>
        <p:spPr>
          <a:xfrm>
            <a:off x="6083431" y="2826164"/>
            <a:ext cx="2791750" cy="1384995"/>
          </a:xfrm>
          <a:prstGeom prst="rect">
            <a:avLst/>
          </a:prstGeom>
          <a:noFill/>
        </p:spPr>
        <p:txBody>
          <a:bodyPr wrap="square" rtlCol="0">
            <a:spAutoFit/>
          </a:bodyPr>
          <a:lstStyle/>
          <a:p>
            <a:r>
              <a:rPr lang="en-US" sz="2800" b="1" dirty="0">
                <a:latin typeface="Miriam Libre" panose="00000500000000000000" pitchFamily="2" charset="-79"/>
                <a:cs typeface="Miriam Libre" panose="00000500000000000000" pitchFamily="2" charset="-79"/>
              </a:rPr>
              <a:t>Is virtual real estate a good investment?</a:t>
            </a:r>
          </a:p>
        </p:txBody>
      </p:sp>
    </p:spTree>
    <p:extLst>
      <p:ext uri="{BB962C8B-B14F-4D97-AF65-F5344CB8AC3E}">
        <p14:creationId xmlns:p14="http://schemas.microsoft.com/office/powerpoint/2010/main" val="211162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124"/>
                                        </p:tgtEl>
                                        <p:attrNameLst>
                                          <p:attrName>style.visibility</p:attrName>
                                        </p:attrNameLst>
                                      </p:cBhvr>
                                      <p:to>
                                        <p:strVal val="visible"/>
                                      </p:to>
                                    </p:set>
                                    <p:animEffect transition="in" filter="wipe(down)">
                                      <p:cBhvr>
                                        <p:cTn id="20" dur="500"/>
                                        <p:tgtEl>
                                          <p:spTgt spid="51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126"/>
                                        </p:tgtEl>
                                        <p:attrNameLst>
                                          <p:attrName>style.visibility</p:attrName>
                                        </p:attrNameLst>
                                      </p:cBhvr>
                                      <p:to>
                                        <p:strVal val="visible"/>
                                      </p:to>
                                    </p:set>
                                    <p:animEffect transition="in" filter="fade">
                                      <p:cBhvr>
                                        <p:cTn id="28" dur="500"/>
                                        <p:tgtEl>
                                          <p:spTgt spid="512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128"/>
                                        </p:tgtEl>
                                        <p:attrNameLst>
                                          <p:attrName>style.visibility</p:attrName>
                                        </p:attrNameLst>
                                      </p:cBhvr>
                                      <p:to>
                                        <p:strVal val="visible"/>
                                      </p:to>
                                    </p:set>
                                    <p:anim calcmode="lin" valueType="num">
                                      <p:cBhvr>
                                        <p:cTn id="33" dur="1000" fill="hold"/>
                                        <p:tgtEl>
                                          <p:spTgt spid="5128"/>
                                        </p:tgtEl>
                                        <p:attrNameLst>
                                          <p:attrName>ppt_w</p:attrName>
                                        </p:attrNameLst>
                                      </p:cBhvr>
                                      <p:tavLst>
                                        <p:tav tm="0">
                                          <p:val>
                                            <p:fltVal val="0"/>
                                          </p:val>
                                        </p:tav>
                                        <p:tav tm="100000">
                                          <p:val>
                                            <p:strVal val="#ppt_w"/>
                                          </p:val>
                                        </p:tav>
                                      </p:tavLst>
                                    </p:anim>
                                    <p:anim calcmode="lin" valueType="num">
                                      <p:cBhvr>
                                        <p:cTn id="34" dur="1000" fill="hold"/>
                                        <p:tgtEl>
                                          <p:spTgt spid="5128"/>
                                        </p:tgtEl>
                                        <p:attrNameLst>
                                          <p:attrName>ppt_h</p:attrName>
                                        </p:attrNameLst>
                                      </p:cBhvr>
                                      <p:tavLst>
                                        <p:tav tm="0">
                                          <p:val>
                                            <p:fltVal val="0"/>
                                          </p:val>
                                        </p:tav>
                                        <p:tav tm="100000">
                                          <p:val>
                                            <p:strVal val="#ppt_h"/>
                                          </p:val>
                                        </p:tav>
                                      </p:tavLst>
                                    </p:anim>
                                    <p:anim calcmode="lin" valueType="num">
                                      <p:cBhvr>
                                        <p:cTn id="35" dur="1000" fill="hold"/>
                                        <p:tgtEl>
                                          <p:spTgt spid="5128"/>
                                        </p:tgtEl>
                                        <p:attrNameLst>
                                          <p:attrName>style.rotation</p:attrName>
                                        </p:attrNameLst>
                                      </p:cBhvr>
                                      <p:tavLst>
                                        <p:tav tm="0">
                                          <p:val>
                                            <p:fltVal val="90"/>
                                          </p:val>
                                        </p:tav>
                                        <p:tav tm="100000">
                                          <p:val>
                                            <p:fltVal val="0"/>
                                          </p:val>
                                        </p:tav>
                                      </p:tavLst>
                                    </p:anim>
                                    <p:animEffect transition="in" filter="fade">
                                      <p:cBhvr>
                                        <p:cTn id="36" dur="1000"/>
                                        <p:tgtEl>
                                          <p:spTgt spid="5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3D Printing</a:t>
            </a:r>
          </a:p>
        </p:txBody>
      </p:sp>
      <p:pic>
        <p:nvPicPr>
          <p:cNvPr id="6148" name="Picture 4" descr="[animate output image]">
            <a:extLst>
              <a:ext uri="{FF2B5EF4-FFF2-40B4-BE49-F238E27FC236}">
                <a16:creationId xmlns:a16="http://schemas.microsoft.com/office/drawing/2014/main" id="{06BFE702-2E10-46F2-BA7A-6CD1363F56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56849"/>
            <a:ext cx="3002029" cy="30020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75C479B-DCF3-4804-A359-BDCD90DE88E8}"/>
              </a:ext>
            </a:extLst>
          </p:cNvPr>
          <p:cNvSpPr/>
          <p:nvPr/>
        </p:nvSpPr>
        <p:spPr>
          <a:xfrm>
            <a:off x="3864990" y="1456849"/>
            <a:ext cx="3469063" cy="30020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en-US" b="1" u="sng" dirty="0">
              <a:latin typeface="Miriam Libre" panose="00000500000000000000" pitchFamily="2" charset="-79"/>
              <a:cs typeface="Miriam Libre" panose="00000500000000000000" pitchFamily="2" charset="-79"/>
            </a:endParaRPr>
          </a:p>
          <a:p>
            <a:pPr algn="ctr"/>
            <a:r>
              <a:rPr lang="en-US" sz="2400" b="1" u="sng" dirty="0">
                <a:latin typeface="Miriam Libre" panose="00000500000000000000" pitchFamily="2" charset="-79"/>
                <a:cs typeface="Miriam Libre" panose="00000500000000000000" pitchFamily="2" charset="-79"/>
              </a:rPr>
              <a:t>What can be printed?</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D&amp;D miniatures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Car parts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Prosthetics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Selfies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Architecture</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3D Printers</a:t>
            </a:r>
          </a:p>
        </p:txBody>
      </p:sp>
      <p:pic>
        <p:nvPicPr>
          <p:cNvPr id="6150" name="Picture 6">
            <a:extLst>
              <a:ext uri="{FF2B5EF4-FFF2-40B4-BE49-F238E27FC236}">
                <a16:creationId xmlns:a16="http://schemas.microsoft.com/office/drawing/2014/main" id="{7CE62669-3A2B-425F-87F7-5D9BDE66E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014" y="1456849"/>
            <a:ext cx="1090016" cy="1005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17E030EF-FAA5-4045-B7EA-8A56B7E4F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014" y="3452996"/>
            <a:ext cx="1090016" cy="10058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3D printed firearm - Wikipedia">
            <a:extLst>
              <a:ext uri="{FF2B5EF4-FFF2-40B4-BE49-F238E27FC236}">
                <a16:creationId xmlns:a16="http://schemas.microsoft.com/office/drawing/2014/main" id="{AACB415F-A718-43DB-B8BB-4EB134B41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2914" y="2627160"/>
            <a:ext cx="998215" cy="73180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28C8FEC-9786-442F-B445-B79F8DCD0E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5588" y="2570255"/>
            <a:ext cx="1098465" cy="146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0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down)">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up)">
                                      <p:cBhvr>
                                        <p:cTn id="29" dur="500"/>
                                        <p:tgtEl>
                                          <p:spTgt spid="3">
                                            <p:txEl>
                                              <p:pRg st="5" end="5"/>
                                            </p:txEl>
                                          </p:spTgt>
                                        </p:tgtEl>
                                      </p:cBhvr>
                                    </p:animEffect>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6154"/>
                                        </p:tgtEl>
                                        <p:attrNameLst>
                                          <p:attrName>style.visibility</p:attrName>
                                        </p:attrNameLst>
                                      </p:cBhvr>
                                      <p:to>
                                        <p:strVal val="visible"/>
                                      </p:to>
                                    </p:set>
                                    <p:animEffect transition="in" filter="wipe(up)">
                                      <p:cBhvr>
                                        <p:cTn id="33" dur="500"/>
                                        <p:tgtEl>
                                          <p:spTgt spid="6154"/>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par>
                          <p:cTn id="38" fill="hold">
                            <p:stCondLst>
                              <p:cond delay="3000"/>
                            </p:stCondLst>
                            <p:childTnLst>
                              <p:par>
                                <p:cTn id="39" presetID="22" presetClass="entr" presetSubtype="1"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wipe(up)">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150"/>
                                        </p:tgtEl>
                                        <p:attrNameLst>
                                          <p:attrName>style.visibility</p:attrName>
                                        </p:attrNameLst>
                                      </p:cBhvr>
                                      <p:to>
                                        <p:strVal val="visible"/>
                                      </p:to>
                                    </p:set>
                                    <p:animEffect transition="in" filter="fade">
                                      <p:cBhvr>
                                        <p:cTn id="46" dur="500"/>
                                        <p:tgtEl>
                                          <p:spTgt spid="6150"/>
                                        </p:tgtEl>
                                      </p:cBhvr>
                                    </p:animEffect>
                                  </p:childTnLst>
                                </p:cTn>
                              </p:par>
                              <p:par>
                                <p:cTn id="47" presetID="10" presetClass="entr" presetSubtype="0" fill="hold" nodeType="withEffect">
                                  <p:stCondLst>
                                    <p:cond delay="0"/>
                                  </p:stCondLst>
                                  <p:childTnLst>
                                    <p:set>
                                      <p:cBhvr>
                                        <p:cTn id="48" dur="1" fill="hold">
                                          <p:stCondLst>
                                            <p:cond delay="0"/>
                                          </p:stCondLst>
                                        </p:cTn>
                                        <p:tgtEl>
                                          <p:spTgt spid="6152"/>
                                        </p:tgtEl>
                                        <p:attrNameLst>
                                          <p:attrName>style.visibility</p:attrName>
                                        </p:attrNameLst>
                                      </p:cBhvr>
                                      <p:to>
                                        <p:strVal val="visible"/>
                                      </p:to>
                                    </p:set>
                                    <p:animEffect transition="in" filter="fade">
                                      <p:cBhvr>
                                        <p:cTn id="49" dur="500"/>
                                        <p:tgtEl>
                                          <p:spTgt spid="6152"/>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Science Fiction v. Science Itself</a:t>
            </a:r>
          </a:p>
        </p:txBody>
      </p:sp>
      <p:pic>
        <p:nvPicPr>
          <p:cNvPr id="8" name="Picture 7">
            <a:extLst>
              <a:ext uri="{FF2B5EF4-FFF2-40B4-BE49-F238E27FC236}">
                <a16:creationId xmlns:a16="http://schemas.microsoft.com/office/drawing/2014/main" id="{62B0E73E-FCE4-4F67-9C01-2D7559EBBB0E}"/>
              </a:ext>
            </a:extLst>
          </p:cNvPr>
          <p:cNvPicPr>
            <a:picLocks noChangeAspect="1"/>
          </p:cNvPicPr>
          <p:nvPr/>
        </p:nvPicPr>
        <p:blipFill rotWithShape="1">
          <a:blip r:embed="rId3"/>
          <a:srcRect l="7020" t="9828" r="1502" b="9811"/>
          <a:stretch/>
        </p:blipFill>
        <p:spPr>
          <a:xfrm>
            <a:off x="847367" y="1486772"/>
            <a:ext cx="2660505" cy="1315844"/>
          </a:xfrm>
          <a:prstGeom prst="rect">
            <a:avLst/>
          </a:prstGeom>
          <a:ln w="19050">
            <a:solidFill>
              <a:srgbClr val="2050A1"/>
            </a:solidFill>
          </a:ln>
        </p:spPr>
      </p:pic>
      <p:pic>
        <p:nvPicPr>
          <p:cNvPr id="1030" name="Picture 6" descr="Automated transport 'could propel development forward', say World Bank  analysts">
            <a:extLst>
              <a:ext uri="{FF2B5EF4-FFF2-40B4-BE49-F238E27FC236}">
                <a16:creationId xmlns:a16="http://schemas.microsoft.com/office/drawing/2014/main" id="{9CE42E6F-112E-4269-940F-EC581D91885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74993" y="2986139"/>
            <a:ext cx="2665667" cy="1501659"/>
          </a:xfrm>
          <a:prstGeom prst="rect">
            <a:avLst/>
          </a:prstGeom>
          <a:noFill/>
          <a:ln w="19050">
            <a:solidFill>
              <a:srgbClr val="3E4444"/>
            </a:solidFill>
          </a:ln>
          <a:extLst>
            <a:ext uri="{909E8E84-426E-40DD-AFC4-6F175D3DCCD1}">
              <a14:hiddenFill xmlns:a14="http://schemas.microsoft.com/office/drawing/2010/main">
                <a:solidFill>
                  <a:srgbClr val="FFFFFF"/>
                </a:solidFill>
              </a14:hiddenFill>
            </a:ext>
          </a:extLst>
        </p:spPr>
      </p:pic>
      <p:pic>
        <p:nvPicPr>
          <p:cNvPr id="1032" name="Picture 8" descr="Theodore's relation to Samantha as a metaphor of film directing [23:37] |  Download Scientific Diagram">
            <a:extLst>
              <a:ext uri="{FF2B5EF4-FFF2-40B4-BE49-F238E27FC236}">
                <a16:creationId xmlns:a16="http://schemas.microsoft.com/office/drawing/2014/main" id="{23250AAE-BC81-45C2-A3FB-5CCA9EEEF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4" b="6359"/>
          <a:stretch/>
        </p:blipFill>
        <p:spPr bwMode="auto">
          <a:xfrm>
            <a:off x="3973449" y="1371754"/>
            <a:ext cx="1838209" cy="1639073"/>
          </a:xfrm>
          <a:prstGeom prst="rect">
            <a:avLst/>
          </a:prstGeom>
          <a:noFill/>
          <a:ln w="19050">
            <a:solidFill>
              <a:srgbClr val="926F61"/>
            </a:solidFill>
          </a:ln>
          <a:extLst>
            <a:ext uri="{909E8E84-426E-40DD-AFC4-6F175D3DCCD1}">
              <a14:hiddenFill xmlns:a14="http://schemas.microsoft.com/office/drawing/2010/main">
                <a:solidFill>
                  <a:srgbClr val="FFFFFF"/>
                </a:solidFill>
              </a14:hiddenFill>
            </a:ext>
          </a:extLst>
        </p:spPr>
      </p:pic>
      <p:pic>
        <p:nvPicPr>
          <p:cNvPr id="1034" name="Picture 10" descr="Johnny Mnemonic - EricDSnider.com">
            <a:extLst>
              <a:ext uri="{FF2B5EF4-FFF2-40B4-BE49-F238E27FC236}">
                <a16:creationId xmlns:a16="http://schemas.microsoft.com/office/drawing/2014/main" id="{D62D9CB6-DF86-4347-920B-8B719B319B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61" t="2982" r="22561" b="24299"/>
          <a:stretch/>
        </p:blipFill>
        <p:spPr bwMode="auto">
          <a:xfrm>
            <a:off x="4356964" y="3202496"/>
            <a:ext cx="1788982" cy="1285302"/>
          </a:xfrm>
          <a:prstGeom prst="rect">
            <a:avLst/>
          </a:prstGeom>
          <a:noFill/>
          <a:ln w="19050">
            <a:solidFill>
              <a:srgbClr val="C49BFE"/>
            </a:solidFill>
          </a:ln>
          <a:extLst>
            <a:ext uri="{909E8E84-426E-40DD-AFC4-6F175D3DCCD1}">
              <a14:hiddenFill xmlns:a14="http://schemas.microsoft.com/office/drawing/2010/main">
                <a:solidFill>
                  <a:srgbClr val="FFFFFF"/>
                </a:solidFill>
              </a14:hiddenFill>
            </a:ext>
          </a:extLst>
        </p:spPr>
      </p:pic>
      <p:pic>
        <p:nvPicPr>
          <p:cNvPr id="1040" name="Picture 16" descr="2001: A Space Odyssey' Is Still the 'Ultimate Trip' - The New York Times">
            <a:extLst>
              <a:ext uri="{FF2B5EF4-FFF2-40B4-BE49-F238E27FC236}">
                <a16:creationId xmlns:a16="http://schemas.microsoft.com/office/drawing/2014/main" id="{8E0D0EE6-23D5-4891-8BEA-C6B2F4A2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233" y="1533857"/>
            <a:ext cx="1943767" cy="2953941"/>
          </a:xfrm>
          <a:prstGeom prst="rect">
            <a:avLst/>
          </a:prstGeom>
          <a:noFill/>
          <a:ln w="19050">
            <a:solidFill>
              <a:srgbClr val="A93E2D"/>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9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p:cTn id="14" dur="500" fill="hold"/>
                                        <p:tgtEl>
                                          <p:spTgt spid="1030"/>
                                        </p:tgtEl>
                                        <p:attrNameLst>
                                          <p:attrName>ppt_w</p:attrName>
                                        </p:attrNameLst>
                                      </p:cBhvr>
                                      <p:tavLst>
                                        <p:tav tm="0">
                                          <p:val>
                                            <p:fltVal val="0"/>
                                          </p:val>
                                        </p:tav>
                                        <p:tav tm="100000">
                                          <p:val>
                                            <p:strVal val="#ppt_w"/>
                                          </p:val>
                                        </p:tav>
                                      </p:tavLst>
                                    </p:anim>
                                    <p:anim calcmode="lin" valueType="num">
                                      <p:cBhvr>
                                        <p:cTn id="15" dur="500" fill="hold"/>
                                        <p:tgtEl>
                                          <p:spTgt spid="1030"/>
                                        </p:tgtEl>
                                        <p:attrNameLst>
                                          <p:attrName>ppt_h</p:attrName>
                                        </p:attrNameLst>
                                      </p:cBhvr>
                                      <p:tavLst>
                                        <p:tav tm="0">
                                          <p:val>
                                            <p:fltVal val="0"/>
                                          </p:val>
                                        </p:tav>
                                        <p:tav tm="100000">
                                          <p:val>
                                            <p:strVal val="#ppt_h"/>
                                          </p:val>
                                        </p:tav>
                                      </p:tavLst>
                                    </p:anim>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 calcmode="lin" valueType="num">
                                      <p:cBhvr>
                                        <p:cTn id="21" dur="500" fill="hold"/>
                                        <p:tgtEl>
                                          <p:spTgt spid="1032"/>
                                        </p:tgtEl>
                                        <p:attrNameLst>
                                          <p:attrName>ppt_w</p:attrName>
                                        </p:attrNameLst>
                                      </p:cBhvr>
                                      <p:tavLst>
                                        <p:tav tm="0">
                                          <p:val>
                                            <p:fltVal val="0"/>
                                          </p:val>
                                        </p:tav>
                                        <p:tav tm="100000">
                                          <p:val>
                                            <p:strVal val="#ppt_w"/>
                                          </p:val>
                                        </p:tav>
                                      </p:tavLst>
                                    </p:anim>
                                    <p:anim calcmode="lin" valueType="num">
                                      <p:cBhvr>
                                        <p:cTn id="22" dur="500" fill="hold"/>
                                        <p:tgtEl>
                                          <p:spTgt spid="1032"/>
                                        </p:tgtEl>
                                        <p:attrNameLst>
                                          <p:attrName>ppt_h</p:attrName>
                                        </p:attrNameLst>
                                      </p:cBhvr>
                                      <p:tavLst>
                                        <p:tav tm="0">
                                          <p:val>
                                            <p:fltVal val="0"/>
                                          </p:val>
                                        </p:tav>
                                        <p:tav tm="100000">
                                          <p:val>
                                            <p:strVal val="#ppt_h"/>
                                          </p:val>
                                        </p:tav>
                                      </p:tavLst>
                                    </p:anim>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 calcmode="lin" valueType="num">
                                      <p:cBhvr>
                                        <p:cTn id="28" dur="500" fill="hold"/>
                                        <p:tgtEl>
                                          <p:spTgt spid="1034"/>
                                        </p:tgtEl>
                                        <p:attrNameLst>
                                          <p:attrName>ppt_w</p:attrName>
                                        </p:attrNameLst>
                                      </p:cBhvr>
                                      <p:tavLst>
                                        <p:tav tm="0">
                                          <p:val>
                                            <p:fltVal val="0"/>
                                          </p:val>
                                        </p:tav>
                                        <p:tav tm="100000">
                                          <p:val>
                                            <p:strVal val="#ppt_w"/>
                                          </p:val>
                                        </p:tav>
                                      </p:tavLst>
                                    </p:anim>
                                    <p:anim calcmode="lin" valueType="num">
                                      <p:cBhvr>
                                        <p:cTn id="29" dur="500" fill="hold"/>
                                        <p:tgtEl>
                                          <p:spTgt spid="1034"/>
                                        </p:tgtEl>
                                        <p:attrNameLst>
                                          <p:attrName>ppt_h</p:attrName>
                                        </p:attrNameLst>
                                      </p:cBhvr>
                                      <p:tavLst>
                                        <p:tav tm="0">
                                          <p:val>
                                            <p:fltVal val="0"/>
                                          </p:val>
                                        </p:tav>
                                        <p:tav tm="100000">
                                          <p:val>
                                            <p:strVal val="#ppt_h"/>
                                          </p:val>
                                        </p:tav>
                                      </p:tavLst>
                                    </p:anim>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anim calcmode="lin" valueType="num">
                                      <p:cBhvr>
                                        <p:cTn id="35" dur="500" fill="hold"/>
                                        <p:tgtEl>
                                          <p:spTgt spid="1040"/>
                                        </p:tgtEl>
                                        <p:attrNameLst>
                                          <p:attrName>ppt_w</p:attrName>
                                        </p:attrNameLst>
                                      </p:cBhvr>
                                      <p:tavLst>
                                        <p:tav tm="0">
                                          <p:val>
                                            <p:fltVal val="0"/>
                                          </p:val>
                                        </p:tav>
                                        <p:tav tm="100000">
                                          <p:val>
                                            <p:strVal val="#ppt_w"/>
                                          </p:val>
                                        </p:tav>
                                      </p:tavLst>
                                    </p:anim>
                                    <p:anim calcmode="lin" valueType="num">
                                      <p:cBhvr>
                                        <p:cTn id="36" dur="500" fill="hold"/>
                                        <p:tgtEl>
                                          <p:spTgt spid="1040"/>
                                        </p:tgtEl>
                                        <p:attrNameLst>
                                          <p:attrName>ppt_h</p:attrName>
                                        </p:attrNameLst>
                                      </p:cBhvr>
                                      <p:tavLst>
                                        <p:tav tm="0">
                                          <p:val>
                                            <p:fltVal val="0"/>
                                          </p:val>
                                        </p:tav>
                                        <p:tav tm="100000">
                                          <p:val>
                                            <p:strVal val="#ppt_h"/>
                                          </p:val>
                                        </p:tav>
                                      </p:tavLst>
                                    </p:anim>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Smart Devices - IoT</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62580"/>
            <a:ext cx="6297106" cy="1312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latin typeface="Miriam Libre" panose="00000500000000000000" pitchFamily="2" charset="-79"/>
                <a:cs typeface="Miriam Libre" panose="00000500000000000000" pitchFamily="2" charset="-79"/>
              </a:rPr>
              <a:t>Would you want to live in a smart house?</a:t>
            </a:r>
          </a:p>
        </p:txBody>
      </p:sp>
      <p:pic>
        <p:nvPicPr>
          <p:cNvPr id="7170" name="Picture 2" descr="Smart House (TV Movie 1999) - IMDb">
            <a:extLst>
              <a:ext uri="{FF2B5EF4-FFF2-40B4-BE49-F238E27FC236}">
                <a16:creationId xmlns:a16="http://schemas.microsoft.com/office/drawing/2014/main" id="{BB193887-DD5B-489C-B43F-0518514EA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845" y="1017725"/>
            <a:ext cx="2589313" cy="365722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TextBox 6">
            <a:extLst>
              <a:ext uri="{FF2B5EF4-FFF2-40B4-BE49-F238E27FC236}">
                <a16:creationId xmlns:a16="http://schemas.microsoft.com/office/drawing/2014/main" id="{823FE842-6FB6-44DE-9ABB-7A4275094943}"/>
              </a:ext>
            </a:extLst>
          </p:cNvPr>
          <p:cNvSpPr txBox="1"/>
          <p:nvPr/>
        </p:nvSpPr>
        <p:spPr>
          <a:xfrm>
            <a:off x="961597" y="1830673"/>
            <a:ext cx="5385637" cy="1015663"/>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i="0" u="sng" dirty="0">
                <a:solidFill>
                  <a:srgbClr val="161513"/>
                </a:solidFill>
                <a:effectLst/>
                <a:latin typeface="Miriam Libre" panose="00000500000000000000" pitchFamily="2" charset="-79"/>
                <a:cs typeface="Miriam Libre" panose="00000500000000000000" pitchFamily="2" charset="-79"/>
              </a:rPr>
              <a:t>IoT</a:t>
            </a:r>
            <a:r>
              <a:rPr lang="en-US" sz="2000" b="0" i="0" dirty="0">
                <a:solidFill>
                  <a:srgbClr val="161513"/>
                </a:solidFill>
                <a:effectLst/>
                <a:latin typeface="Miriam Libre" panose="00000500000000000000" pitchFamily="2" charset="-79"/>
                <a:cs typeface="Miriam Libre" panose="00000500000000000000" pitchFamily="2" charset="-79"/>
              </a:rPr>
              <a:t> (the </a:t>
            </a:r>
            <a:r>
              <a:rPr lang="en-US" sz="2000" b="1" i="0" dirty="0">
                <a:solidFill>
                  <a:srgbClr val="161513"/>
                </a:solidFill>
                <a:effectLst/>
                <a:latin typeface="Miriam Libre" panose="00000500000000000000" pitchFamily="2" charset="-79"/>
                <a:cs typeface="Miriam Libre" panose="00000500000000000000" pitchFamily="2" charset="-79"/>
              </a:rPr>
              <a:t>I</a:t>
            </a:r>
            <a:r>
              <a:rPr lang="en-US" sz="2000" i="0" dirty="0">
                <a:solidFill>
                  <a:srgbClr val="161513"/>
                </a:solidFill>
                <a:effectLst/>
                <a:latin typeface="Miriam Libre" panose="00000500000000000000" pitchFamily="2" charset="-79"/>
                <a:cs typeface="Miriam Libre" panose="00000500000000000000" pitchFamily="2" charset="-79"/>
              </a:rPr>
              <a:t>nternet </a:t>
            </a:r>
            <a:r>
              <a:rPr lang="en-US" sz="2000" b="1" i="0" dirty="0">
                <a:solidFill>
                  <a:srgbClr val="161513"/>
                </a:solidFill>
                <a:effectLst/>
                <a:latin typeface="Miriam Libre" panose="00000500000000000000" pitchFamily="2" charset="-79"/>
                <a:cs typeface="Miriam Libre" panose="00000500000000000000" pitchFamily="2" charset="-79"/>
              </a:rPr>
              <a:t>o</a:t>
            </a:r>
            <a:r>
              <a:rPr lang="en-US" sz="2000" i="0" dirty="0">
                <a:solidFill>
                  <a:srgbClr val="161513"/>
                </a:solidFill>
                <a:effectLst/>
                <a:latin typeface="Miriam Libre" panose="00000500000000000000" pitchFamily="2" charset="-79"/>
                <a:cs typeface="Miriam Libre" panose="00000500000000000000" pitchFamily="2" charset="-79"/>
              </a:rPr>
              <a:t>f </a:t>
            </a:r>
            <a:r>
              <a:rPr lang="en-US" sz="2000" b="1" i="0" dirty="0">
                <a:solidFill>
                  <a:srgbClr val="161513"/>
                </a:solidFill>
                <a:effectLst/>
                <a:latin typeface="Miriam Libre" panose="00000500000000000000" pitchFamily="2" charset="-79"/>
                <a:cs typeface="Miriam Libre" panose="00000500000000000000" pitchFamily="2" charset="-79"/>
              </a:rPr>
              <a:t>T</a:t>
            </a:r>
            <a:r>
              <a:rPr lang="en-US" sz="2000" i="0" dirty="0">
                <a:solidFill>
                  <a:srgbClr val="161513"/>
                </a:solidFill>
                <a:effectLst/>
                <a:latin typeface="Miriam Libre" panose="00000500000000000000" pitchFamily="2" charset="-79"/>
                <a:cs typeface="Miriam Libre" panose="00000500000000000000" pitchFamily="2" charset="-79"/>
              </a:rPr>
              <a:t>hings) – a network of </a:t>
            </a:r>
            <a:r>
              <a:rPr lang="en-US" sz="2000" dirty="0">
                <a:solidFill>
                  <a:srgbClr val="161513"/>
                </a:solidFill>
                <a:latin typeface="Miriam Libre" panose="00000500000000000000" pitchFamily="2" charset="-79"/>
                <a:cs typeface="Miriam Libre" panose="00000500000000000000" pitchFamily="2" charset="-79"/>
              </a:rPr>
              <a:t>“smart” </a:t>
            </a:r>
            <a:r>
              <a:rPr lang="en-US" sz="2000" i="0" dirty="0">
                <a:solidFill>
                  <a:srgbClr val="161513"/>
                </a:solidFill>
                <a:effectLst/>
                <a:latin typeface="Miriam Libre" panose="00000500000000000000" pitchFamily="2" charset="-79"/>
                <a:cs typeface="Miriam Libre" panose="00000500000000000000" pitchFamily="2" charset="-79"/>
              </a:rPr>
              <a:t>devices that connect with each other or the internet. Devices like…</a:t>
            </a:r>
            <a:endParaRPr lang="en-US" sz="20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E5CC9F9B-8094-4E07-8262-5796E28CDDC1}"/>
              </a:ext>
            </a:extLst>
          </p:cNvPr>
          <p:cNvSpPr txBox="1"/>
          <p:nvPr/>
        </p:nvSpPr>
        <p:spPr>
          <a:xfrm>
            <a:off x="838985" y="3041501"/>
            <a:ext cx="5630859" cy="400110"/>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161513"/>
                </a:solidFill>
                <a:latin typeface="Miriam Libre" panose="00000500000000000000" pitchFamily="2" charset="-79"/>
                <a:cs typeface="Miriam Libre" panose="00000500000000000000" pitchFamily="2" charset="-79"/>
              </a:rPr>
              <a:t>Smart</a:t>
            </a:r>
            <a:r>
              <a:rPr lang="en-US" sz="2000" dirty="0">
                <a:solidFill>
                  <a:srgbClr val="161513"/>
                </a:solidFill>
                <a:latin typeface="Miriam Libre" panose="00000500000000000000" pitchFamily="2" charset="-79"/>
                <a:cs typeface="Miriam Libre" panose="00000500000000000000" pitchFamily="2" charset="-79"/>
              </a:rPr>
              <a:t> doorbells, locks, TVs, lights, fridges...</a:t>
            </a:r>
            <a:endParaRPr lang="en-US" sz="2000" dirty="0">
              <a:latin typeface="Miriam Libre" panose="00000500000000000000" pitchFamily="2" charset="-79"/>
              <a:cs typeface="Miriam Libre" panose="00000500000000000000" pitchFamily="2" charset="-79"/>
            </a:endParaRPr>
          </a:p>
        </p:txBody>
      </p:sp>
      <p:sp>
        <p:nvSpPr>
          <p:cNvPr id="9" name="TextBox 8">
            <a:extLst>
              <a:ext uri="{FF2B5EF4-FFF2-40B4-BE49-F238E27FC236}">
                <a16:creationId xmlns:a16="http://schemas.microsoft.com/office/drawing/2014/main" id="{F98F6FF8-BCB0-416B-8D32-9CE39C9703B5}"/>
              </a:ext>
            </a:extLst>
          </p:cNvPr>
          <p:cNvSpPr txBox="1"/>
          <p:nvPr/>
        </p:nvSpPr>
        <p:spPr>
          <a:xfrm>
            <a:off x="720001" y="3704336"/>
            <a:ext cx="3323583" cy="707886"/>
          </a:xfrm>
          <a:prstGeom prst="rect">
            <a:avLst/>
          </a:prstGeom>
          <a:solidFill>
            <a:schemeClr val="accent3"/>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161513"/>
                </a:solidFill>
                <a:latin typeface="Miriam Libre" panose="00000500000000000000" pitchFamily="2" charset="-79"/>
                <a:cs typeface="Miriam Libre" panose="00000500000000000000" pitchFamily="2" charset="-79"/>
              </a:rPr>
              <a:t>What could go wrong?</a:t>
            </a:r>
          </a:p>
          <a:p>
            <a:r>
              <a:rPr lang="en-US" sz="2000" dirty="0">
                <a:solidFill>
                  <a:srgbClr val="161513"/>
                </a:solidFill>
                <a:latin typeface="Miriam Libre" panose="00000500000000000000" pitchFamily="2" charset="-79"/>
                <a:cs typeface="Miriam Libre" panose="00000500000000000000" pitchFamily="2" charset="-79"/>
              </a:rPr>
              <a:t>security, privacy, control</a:t>
            </a:r>
            <a:endParaRPr lang="en-US" sz="2000" dirty="0">
              <a:latin typeface="Miriam Libre" panose="00000500000000000000" pitchFamily="2" charset="-79"/>
              <a:cs typeface="Miriam Libre" panose="00000500000000000000" pitchFamily="2" charset="-79"/>
            </a:endParaRPr>
          </a:p>
        </p:txBody>
      </p:sp>
      <p:pic>
        <p:nvPicPr>
          <p:cNvPr id="7174" name="Picture 6" descr="11 Reasons 'Smart House' Was The Stuff Of Nightmares - MTV">
            <a:extLst>
              <a:ext uri="{FF2B5EF4-FFF2-40B4-BE49-F238E27FC236}">
                <a16:creationId xmlns:a16="http://schemas.microsoft.com/office/drawing/2014/main" id="{F7165FF1-BA40-464B-AEC0-1320EA9386C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55183" y="3636776"/>
            <a:ext cx="1803063" cy="180306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58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anim calcmode="lin" valueType="num">
                                      <p:cBhvr>
                                        <p:cTn id="11" dur="500" fill="hold"/>
                                        <p:tgtEl>
                                          <p:spTgt spid="7170"/>
                                        </p:tgtEl>
                                        <p:attrNameLst>
                                          <p:attrName>ppt_x</p:attrName>
                                        </p:attrNameLst>
                                      </p:cBhvr>
                                      <p:tavLst>
                                        <p:tav tm="0">
                                          <p:val>
                                            <p:strVal val="#ppt_x"/>
                                          </p:val>
                                        </p:tav>
                                        <p:tav tm="100000">
                                          <p:val>
                                            <p:strVal val="#ppt_x"/>
                                          </p:val>
                                        </p:tav>
                                      </p:tavLst>
                                    </p:anim>
                                    <p:anim calcmode="lin" valueType="num">
                                      <p:cBhvr>
                                        <p:cTn id="12" dur="5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wipe(up)">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174"/>
                                        </p:tgtEl>
                                        <p:attrNameLst>
                                          <p:attrName>style.visibility</p:attrName>
                                        </p:attrNameLst>
                                      </p:cBhvr>
                                      <p:to>
                                        <p:strVal val="visible"/>
                                      </p:to>
                                    </p:set>
                                    <p:animEffect transition="in" filter="fade">
                                      <p:cBhvr>
                                        <p:cTn id="4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6000" b="0" dirty="0"/>
              <a:t>Computers in the</a:t>
            </a:r>
            <a:endParaRPr lang="en-US" sz="6000" dirty="0">
              <a:solidFill>
                <a:schemeClr val="tx2">
                  <a:lumMod val="75000"/>
                </a:schemeClr>
              </a:solidFill>
            </a:endParaRP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a:xfrm>
            <a:off x="561975" y="3907725"/>
            <a:ext cx="4438649" cy="451500"/>
          </a:xfrm>
        </p:spPr>
        <p:txBody>
          <a:bodyPr/>
          <a:lstStyle/>
          <a:p>
            <a:r>
              <a:rPr lang="en-US" dirty="0"/>
              <a:t>How will computers impact us tomorrow?</a:t>
            </a:r>
          </a:p>
        </p:txBody>
      </p:sp>
      <p:sp>
        <p:nvSpPr>
          <p:cNvPr id="4" name="TextBox 3">
            <a:extLst>
              <a:ext uri="{FF2B5EF4-FFF2-40B4-BE49-F238E27FC236}">
                <a16:creationId xmlns:a16="http://schemas.microsoft.com/office/drawing/2014/main" id="{CFEC23B9-2EF7-4487-92BC-923DDBA59F89}"/>
              </a:ext>
            </a:extLst>
          </p:cNvPr>
          <p:cNvSpPr txBox="1"/>
          <p:nvPr/>
        </p:nvSpPr>
        <p:spPr>
          <a:xfrm>
            <a:off x="2616602" y="2140400"/>
            <a:ext cx="4020418" cy="1015663"/>
          </a:xfrm>
          <a:prstGeom prst="rect">
            <a:avLst/>
          </a:prstGeom>
          <a:noFill/>
        </p:spPr>
        <p:txBody>
          <a:bodyPr wrap="square">
            <a:spAutoFit/>
          </a:bodyPr>
          <a:lstStyle/>
          <a:p>
            <a:r>
              <a:rPr kumimoji="0" lang="en-US" sz="6000" b="1" i="0" u="none" strike="noStrike" kern="0" cap="none" spc="0" normalizeH="0" baseline="0" noProof="0" dirty="0">
                <a:ln>
                  <a:noFill/>
                </a:ln>
                <a:solidFill>
                  <a:schemeClr val="tx2">
                    <a:lumMod val="75000"/>
                  </a:schemeClr>
                </a:solidFill>
                <a:effectLst/>
                <a:uLnTx/>
                <a:uFillTx/>
                <a:latin typeface="Krona One"/>
                <a:sym typeface="Krona One"/>
              </a:rPr>
              <a:t>Future</a:t>
            </a:r>
            <a:endParaRPr lang="en-US" sz="6000" b="1" dirty="0">
              <a:solidFill>
                <a:schemeClr val="tx2">
                  <a:lumMod val="75000"/>
                </a:schemeClr>
              </a:solidFill>
            </a:endParaRP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753323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Types of               Technologies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628632"/>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Emerging</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exist</a:t>
            </a:r>
            <a:r>
              <a:rPr lang="en-US" sz="1800" dirty="0">
                <a:solidFill>
                  <a:schemeClr val="tx1"/>
                </a:solidFill>
                <a:latin typeface="Miriam Libre" panose="00000500000000000000" pitchFamily="2" charset="-79"/>
                <a:cs typeface="Miriam Libre" panose="00000500000000000000" pitchFamily="2" charset="-79"/>
              </a:rPr>
              <a:t> in some way</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not</a:t>
            </a:r>
            <a:r>
              <a:rPr lang="en-US" sz="1800" dirty="0">
                <a:solidFill>
                  <a:schemeClr val="tx1"/>
                </a:solidFill>
                <a:latin typeface="Miriam Libre" panose="00000500000000000000" pitchFamily="2" charset="-79"/>
                <a:cs typeface="Miriam Libre" panose="00000500000000000000" pitchFamily="2" charset="-79"/>
              </a:rPr>
              <a:t> be “mainstream”</a:t>
            </a:r>
          </a:p>
          <a:p>
            <a:pPr marL="342900" indent="-342900">
              <a:buFont typeface="Arial" panose="020B0604020202020204" pitchFamily="34" charset="0"/>
              <a:buChar char="•"/>
            </a:pPr>
            <a:r>
              <a:rPr lang="en-US" sz="1800" b="1" dirty="0">
                <a:solidFill>
                  <a:schemeClr val="tx1"/>
                </a:solidFill>
                <a:latin typeface="Miriam Libre" panose="00000500000000000000" pitchFamily="2" charset="-79"/>
                <a:cs typeface="Miriam Libre" panose="00000500000000000000" pitchFamily="2" charset="-79"/>
              </a:rPr>
              <a:t>Phases</a:t>
            </a:r>
            <a:r>
              <a:rPr lang="en-US" sz="1800" dirty="0">
                <a:solidFill>
                  <a:schemeClr val="tx1"/>
                </a:solidFill>
                <a:latin typeface="Miriam Libre" panose="00000500000000000000" pitchFamily="2" charset="-79"/>
                <a:cs typeface="Miriam Libre" panose="00000500000000000000" pitchFamily="2" charset="-79"/>
              </a:rPr>
              <a:t>: research, prototype, development, diffusion</a:t>
            </a:r>
          </a:p>
        </p:txBody>
      </p:sp>
      <p:sp>
        <p:nvSpPr>
          <p:cNvPr id="8" name="Rectangle 7">
            <a:extLst>
              <a:ext uri="{FF2B5EF4-FFF2-40B4-BE49-F238E27FC236}">
                <a16:creationId xmlns:a16="http://schemas.microsoft.com/office/drawing/2014/main" id="{881723A2-51E2-4CF7-BA29-EE840723970F}"/>
              </a:ext>
            </a:extLst>
          </p:cNvPr>
          <p:cNvSpPr/>
          <p:nvPr/>
        </p:nvSpPr>
        <p:spPr>
          <a:xfrm>
            <a:off x="620162" y="3168713"/>
            <a:ext cx="3671181"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self-driving car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VR/AR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androids</a:t>
            </a:r>
          </a:p>
          <a:p>
            <a:pPr algn="ctr"/>
            <a:r>
              <a:rPr lang="en-US" sz="1600" dirty="0">
                <a:latin typeface="Miriam Libre" panose="00000500000000000000" pitchFamily="2" charset="-79"/>
                <a:cs typeface="Miriam Libre" panose="00000500000000000000" pitchFamily="2" charset="-79"/>
              </a:rPr>
              <a:t>brain-computer interface</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628632"/>
            <a:ext cx="372634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Hypothetical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Must </a:t>
            </a: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not exist</a:t>
            </a: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at all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Often the subject of </a:t>
            </a:r>
            <a:r>
              <a:rPr lang="en-US" sz="1800" b="1" dirty="0">
                <a:latin typeface="Miriam Libre" panose="00000500000000000000" pitchFamily="2" charset="-79"/>
                <a:ea typeface="+mn-ea"/>
                <a:cs typeface="Miriam Libre" panose="00000500000000000000" pitchFamily="2" charset="-79"/>
              </a:rPr>
              <a:t>science fiction</a:t>
            </a:r>
            <a:r>
              <a:rPr lang="en-US" sz="1800" dirty="0">
                <a:latin typeface="Miriam Libre" panose="00000500000000000000" pitchFamily="2" charset="-79"/>
                <a:ea typeface="+mn-ea"/>
                <a:cs typeface="Miriam Libre" panose="00000500000000000000" pitchFamily="2" charset="-79"/>
              </a:rPr>
              <a:t> books/movies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Might</a:t>
            </a:r>
            <a:r>
              <a:rPr kumimoji="0" lang="en-US" sz="1800" b="0" i="0" u="none" strike="noStrike" kern="0" cap="none" spc="0" normalizeH="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exist in the future</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time machine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teleporter</a:t>
            </a:r>
          </a:p>
          <a:p>
            <a:pPr algn="ctr"/>
            <a:r>
              <a:rPr lang="en-US" sz="1600" dirty="0">
                <a:latin typeface="Miriam Libre" panose="00000500000000000000" pitchFamily="2" charset="-79"/>
                <a:cs typeface="Miriam Libre" panose="00000500000000000000" pitchFamily="2" charset="-79"/>
              </a:rPr>
              <a:t>water-fueled car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immortality</a:t>
            </a:r>
          </a:p>
        </p:txBody>
      </p:sp>
      <p:sp>
        <p:nvSpPr>
          <p:cNvPr id="9" name="TextBox 8">
            <a:extLst>
              <a:ext uri="{FF2B5EF4-FFF2-40B4-BE49-F238E27FC236}">
                <a16:creationId xmlns:a16="http://schemas.microsoft.com/office/drawing/2014/main" id="{FE53ED67-1554-4635-9F3D-2B8646B3A6E8}"/>
              </a:ext>
            </a:extLst>
          </p:cNvPr>
          <p:cNvSpPr txBox="1"/>
          <p:nvPr/>
        </p:nvSpPr>
        <p:spPr>
          <a:xfrm>
            <a:off x="2761382" y="485168"/>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Tree>
    <p:extLst>
      <p:ext uri="{BB962C8B-B14F-4D97-AF65-F5344CB8AC3E}">
        <p14:creationId xmlns:p14="http://schemas.microsoft.com/office/powerpoint/2010/main" val="52218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xEl>
                                              <p:pRg st="1" end="1"/>
                                            </p:txEl>
                                          </p:spTgt>
                                        </p:tgtEl>
                                        <p:attrNameLst>
                                          <p:attrName>style.visibility</p:attrName>
                                        </p:attrNameLst>
                                      </p:cBhvr>
                                      <p:to>
                                        <p:strVal val="visible"/>
                                      </p:to>
                                    </p:set>
                                    <p:animEffect transition="in" filter="fade">
                                      <p:cBhvr>
                                        <p:cTn id="45" dur="500"/>
                                        <p:tgtEl>
                                          <p:spTgt spid="1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xEl>
                                              <p:pRg st="2" end="2"/>
                                            </p:txEl>
                                          </p:spTgt>
                                        </p:tgtEl>
                                        <p:attrNameLst>
                                          <p:attrName>style.visibility</p:attrName>
                                        </p:attrNameLst>
                                      </p:cBhvr>
                                      <p:to>
                                        <p:strVal val="visible"/>
                                      </p:to>
                                    </p:set>
                                    <p:animEffect transition="in" filter="fade">
                                      <p:cBhvr>
                                        <p:cTn id="65" dur="500"/>
                                        <p:tgtEl>
                                          <p:spTgt spid="13">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3" end="3"/>
                                            </p:txEl>
                                          </p:spTgt>
                                        </p:tgtEl>
                                        <p:attrNameLst>
                                          <p:attrName>style.visibility</p:attrName>
                                        </p:attrNameLst>
                                      </p:cBhvr>
                                      <p:to>
                                        <p:strVal val="visible"/>
                                      </p:to>
                                    </p:set>
                                    <p:animEffect transition="in" filter="fade">
                                      <p:cBhvr>
                                        <p:cTn id="68"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1107141" cy="572700"/>
          </a:xfrm>
        </p:spPr>
        <p:txBody>
          <a:bodyPr/>
          <a:lstStyle/>
          <a:p>
            <a:r>
              <a:rPr lang="en-US" dirty="0"/>
              <a:t>The</a:t>
            </a:r>
          </a:p>
        </p:txBody>
      </p:sp>
      <p:sp>
        <p:nvSpPr>
          <p:cNvPr id="4" name="Title 1">
            <a:extLst>
              <a:ext uri="{FF2B5EF4-FFF2-40B4-BE49-F238E27FC236}">
                <a16:creationId xmlns:a16="http://schemas.microsoft.com/office/drawing/2014/main" id="{9FC45649-33DD-4E53-B2FA-91592574AB44}"/>
              </a:ext>
            </a:extLst>
          </p:cNvPr>
          <p:cNvSpPr txBox="1">
            <a:spLocks/>
          </p:cNvSpPr>
          <p:nvPr/>
        </p:nvSpPr>
        <p:spPr>
          <a:xfrm>
            <a:off x="3293431" y="445025"/>
            <a:ext cx="17467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a:t>of A.I.</a:t>
            </a:r>
          </a:p>
        </p:txBody>
      </p:sp>
      <p:sp>
        <p:nvSpPr>
          <p:cNvPr id="6" name="TextBox 5">
            <a:extLst>
              <a:ext uri="{FF2B5EF4-FFF2-40B4-BE49-F238E27FC236}">
                <a16:creationId xmlns:a16="http://schemas.microsoft.com/office/drawing/2014/main" id="{993F0B7C-A03B-4623-B51B-E84B716A96EC}"/>
              </a:ext>
            </a:extLst>
          </p:cNvPr>
          <p:cNvSpPr txBox="1"/>
          <p:nvPr/>
        </p:nvSpPr>
        <p:spPr>
          <a:xfrm>
            <a:off x="1647612" y="485005"/>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
        <p:nvSpPr>
          <p:cNvPr id="3" name="TextBox 2">
            <a:extLst>
              <a:ext uri="{FF2B5EF4-FFF2-40B4-BE49-F238E27FC236}">
                <a16:creationId xmlns:a16="http://schemas.microsoft.com/office/drawing/2014/main" id="{17BEF7AC-83B6-42F0-AFC5-044C21938ABA}"/>
              </a:ext>
            </a:extLst>
          </p:cNvPr>
          <p:cNvSpPr txBox="1"/>
          <p:nvPr/>
        </p:nvSpPr>
        <p:spPr>
          <a:xfrm>
            <a:off x="645459" y="1402080"/>
            <a:ext cx="6082114" cy="369332"/>
          </a:xfrm>
          <a:prstGeom prst="rect">
            <a:avLst/>
          </a:prstGeom>
          <a:noFill/>
        </p:spPr>
        <p:txBody>
          <a:bodyPr wrap="none" rtlCol="0">
            <a:spAutoFit/>
          </a:bodyPr>
          <a:lstStyle/>
          <a:p>
            <a:r>
              <a:rPr lang="en-US" sz="1800" i="1" dirty="0">
                <a:latin typeface="Miriam Libre" panose="00000500000000000000" pitchFamily="2" charset="-79"/>
                <a:cs typeface="Miriam Libre" panose="00000500000000000000" pitchFamily="2" charset="-79"/>
              </a:rPr>
              <a:t>How might artificial intelligence impact the future?</a:t>
            </a:r>
          </a:p>
        </p:txBody>
      </p:sp>
      <p:grpSp>
        <p:nvGrpSpPr>
          <p:cNvPr id="8" name="Group 7">
            <a:extLst>
              <a:ext uri="{FF2B5EF4-FFF2-40B4-BE49-F238E27FC236}">
                <a16:creationId xmlns:a16="http://schemas.microsoft.com/office/drawing/2014/main" id="{A2E657DC-89EB-4058-B731-7352824C3297}"/>
              </a:ext>
            </a:extLst>
          </p:cNvPr>
          <p:cNvGrpSpPr/>
          <p:nvPr/>
        </p:nvGrpSpPr>
        <p:grpSpPr>
          <a:xfrm>
            <a:off x="645458" y="1879385"/>
            <a:ext cx="1742779" cy="1848088"/>
            <a:chOff x="645456" y="1771412"/>
            <a:chExt cx="1742779" cy="1848088"/>
          </a:xfrm>
        </p:grpSpPr>
        <p:pic>
          <p:nvPicPr>
            <p:cNvPr id="8194" name="Picture 2" descr="Judge 723 | Futurama Wiki | Fandom">
              <a:extLst>
                <a:ext uri="{FF2B5EF4-FFF2-40B4-BE49-F238E27FC236}">
                  <a16:creationId xmlns:a16="http://schemas.microsoft.com/office/drawing/2014/main" id="{C69676E7-8DFD-430C-9F47-7C3CF1EA52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59" r="23708"/>
            <a:stretch/>
          </p:blipFill>
          <p:spPr bwMode="auto">
            <a:xfrm>
              <a:off x="645458" y="1771412"/>
              <a:ext cx="1742777" cy="1848088"/>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3D14468-17D7-4CB6-991A-7E80B358CAB5}"/>
                </a:ext>
              </a:extLst>
            </p:cNvPr>
            <p:cNvSpPr/>
            <p:nvPr/>
          </p:nvSpPr>
          <p:spPr>
            <a:xfrm>
              <a:off x="645456" y="3146695"/>
              <a:ext cx="1742777" cy="472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Government by Algorithm</a:t>
              </a:r>
            </a:p>
          </p:txBody>
        </p:sp>
      </p:grpSp>
      <p:grpSp>
        <p:nvGrpSpPr>
          <p:cNvPr id="9" name="Group 8">
            <a:extLst>
              <a:ext uri="{FF2B5EF4-FFF2-40B4-BE49-F238E27FC236}">
                <a16:creationId xmlns:a16="http://schemas.microsoft.com/office/drawing/2014/main" id="{8DF2A217-6EDE-4871-AAC8-1EACEBED8B36}"/>
              </a:ext>
            </a:extLst>
          </p:cNvPr>
          <p:cNvGrpSpPr/>
          <p:nvPr/>
        </p:nvGrpSpPr>
        <p:grpSpPr>
          <a:xfrm>
            <a:off x="1199029" y="3862463"/>
            <a:ext cx="2576889" cy="1075482"/>
            <a:chOff x="1109215" y="3835446"/>
            <a:chExt cx="2576889" cy="1075482"/>
          </a:xfrm>
        </p:grpSpPr>
        <p:pic>
          <p:nvPicPr>
            <p:cNvPr id="8196" name="Picture 4" descr="Final Fantasy: The Spirits Within (2001) directed by Hironobu Sakaguchi,  Motonori Sakakibara • Reviews, film + cast • Letterboxd">
              <a:extLst>
                <a:ext uri="{FF2B5EF4-FFF2-40B4-BE49-F238E27FC236}">
                  <a16:creationId xmlns:a16="http://schemas.microsoft.com/office/drawing/2014/main" id="{88CA8C2C-DD42-4E34-8917-5B614611A6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803"/>
            <a:stretch/>
          </p:blipFill>
          <p:spPr bwMode="auto">
            <a:xfrm>
              <a:off x="1109215" y="3835446"/>
              <a:ext cx="2576889" cy="1075482"/>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4D0F075-4316-4A78-A79C-F70CCB81BF88}"/>
                </a:ext>
              </a:extLst>
            </p:cNvPr>
            <p:cNvSpPr/>
            <p:nvPr/>
          </p:nvSpPr>
          <p:spPr>
            <a:xfrm>
              <a:off x="1115766" y="4541596"/>
              <a:ext cx="257033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Fully A.I.-Generated Films</a:t>
              </a:r>
            </a:p>
          </p:txBody>
        </p:sp>
      </p:grpSp>
      <p:pic>
        <p:nvPicPr>
          <p:cNvPr id="8198" name="Picture 6" descr="The Singularity - H+Pedia">
            <a:extLst>
              <a:ext uri="{FF2B5EF4-FFF2-40B4-BE49-F238E27FC236}">
                <a16:creationId xmlns:a16="http://schemas.microsoft.com/office/drawing/2014/main" id="{BA4B18B7-4A84-47F8-AE26-B1749C9F8B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34" t="13372"/>
          <a:stretch/>
        </p:blipFill>
        <p:spPr bwMode="auto">
          <a:xfrm>
            <a:off x="4161129" y="1945388"/>
            <a:ext cx="4337413" cy="20729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E38A35-5AA2-4902-870B-A02DC72CB40D}"/>
              </a:ext>
            </a:extLst>
          </p:cNvPr>
          <p:cNvSpPr txBox="1"/>
          <p:nvPr/>
        </p:nvSpPr>
        <p:spPr>
          <a:xfrm>
            <a:off x="4161129" y="4018376"/>
            <a:ext cx="4337413" cy="523220"/>
          </a:xfrm>
          <a:prstGeom prst="rect">
            <a:avLst/>
          </a:prstGeom>
          <a:noFill/>
        </p:spPr>
        <p:txBody>
          <a:bodyPr wrap="square" rtlCol="0">
            <a:spAutoFit/>
          </a:bodyPr>
          <a:lstStyle/>
          <a:p>
            <a:pPr algn="ctr"/>
            <a:r>
              <a:rPr lang="en-US" sz="1400" b="0" dirty="0">
                <a:effectLst/>
                <a:latin typeface="Miriam Libre" panose="00000500000000000000" pitchFamily="2" charset="-79"/>
                <a:cs typeface="Miriam Libre" panose="00000500000000000000" pitchFamily="2" charset="-79"/>
              </a:rPr>
              <a:t>When technological growth becomes uncontrollable and humanity changes forever</a:t>
            </a:r>
            <a:endParaRPr lang="en-US" dirty="0">
              <a:latin typeface="Miriam Libre" panose="00000500000000000000" pitchFamily="2" charset="-79"/>
              <a:cs typeface="Miriam Libre" panose="00000500000000000000" pitchFamily="2" charset="-79"/>
            </a:endParaRPr>
          </a:p>
        </p:txBody>
      </p:sp>
      <p:pic>
        <p:nvPicPr>
          <p:cNvPr id="8200" name="Picture 8" descr="SuperIntelligence | Welcome to Moviz Ark!">
            <a:extLst>
              <a:ext uri="{FF2B5EF4-FFF2-40B4-BE49-F238E27FC236}">
                <a16:creationId xmlns:a16="http://schemas.microsoft.com/office/drawing/2014/main" id="{A7CE80A9-1A8E-4468-B51F-8504B76A36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4521"/>
          <a:stretch/>
        </p:blipFill>
        <p:spPr bwMode="auto">
          <a:xfrm>
            <a:off x="2597575" y="1879385"/>
            <a:ext cx="3379019" cy="133350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7331812-45FA-4F62-97F2-20919E56EB91}"/>
              </a:ext>
            </a:extLst>
          </p:cNvPr>
          <p:cNvSpPr txBox="1"/>
          <p:nvPr/>
        </p:nvSpPr>
        <p:spPr>
          <a:xfrm>
            <a:off x="2626125" y="3216388"/>
            <a:ext cx="2414044" cy="307777"/>
          </a:xfrm>
          <a:prstGeom prst="rect">
            <a:avLst/>
          </a:prstGeom>
          <a:noFill/>
        </p:spPr>
        <p:txBody>
          <a:bodyPr wrap="square" rtlCol="0">
            <a:spAutoFit/>
          </a:bodyPr>
          <a:lstStyle/>
          <a:p>
            <a:pPr algn="ctr"/>
            <a:r>
              <a:rPr lang="en-US" dirty="0">
                <a:latin typeface="Miriam Libre" panose="00000500000000000000" pitchFamily="2" charset="-79"/>
                <a:cs typeface="Miriam Libre" panose="00000500000000000000" pitchFamily="2" charset="-79"/>
              </a:rPr>
              <a:t>I</a:t>
            </a:r>
            <a:r>
              <a:rPr lang="en-US" sz="1400" b="0" dirty="0">
                <a:effectLst/>
                <a:latin typeface="Miriam Libre" panose="00000500000000000000" pitchFamily="2" charset="-79"/>
                <a:cs typeface="Miriam Libre" panose="00000500000000000000" pitchFamily="2" charset="-79"/>
              </a:rPr>
              <a:t>ntelligence </a:t>
            </a:r>
            <a:r>
              <a:rPr lang="en-US" dirty="0">
                <a:latin typeface="Miriam Libre" panose="00000500000000000000" pitchFamily="2" charset="-79"/>
                <a:cs typeface="Miriam Libre" panose="00000500000000000000" pitchFamily="2" charset="-79"/>
              </a:rPr>
              <a:t>E</a:t>
            </a:r>
            <a:r>
              <a:rPr lang="en-US" sz="1400" b="0" dirty="0">
                <a:effectLst/>
                <a:latin typeface="Miriam Libre" panose="00000500000000000000" pitchFamily="2" charset="-79"/>
                <a:cs typeface="Miriam Libre" panose="00000500000000000000" pitchFamily="2" charset="-79"/>
              </a:rPr>
              <a:t>xplosion</a:t>
            </a:r>
            <a:endParaRPr lang="en-US" dirty="0">
              <a:latin typeface="Miriam Libre" panose="00000500000000000000" pitchFamily="2" charset="-79"/>
              <a:cs typeface="Miriam Libre" panose="00000500000000000000" pitchFamily="2" charset="-79"/>
            </a:endParaRPr>
          </a:p>
        </p:txBody>
      </p:sp>
      <p:pic>
        <p:nvPicPr>
          <p:cNvPr id="8202" name="Picture 10" descr="Singularity: how governments can halt the rise of unfriendly, unstoppable  super-AI">
            <a:extLst>
              <a:ext uri="{FF2B5EF4-FFF2-40B4-BE49-F238E27FC236}">
                <a16:creationId xmlns:a16="http://schemas.microsoft.com/office/drawing/2014/main" id="{1CDDC880-859C-48D6-80F3-6A5A65C0CE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721" r="22659"/>
          <a:stretch/>
        </p:blipFill>
        <p:spPr bwMode="auto">
          <a:xfrm>
            <a:off x="7729726" y="968077"/>
            <a:ext cx="1238302" cy="109694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8204" name="Picture 12" descr="Super-Intelligent AI Paperclip Maximizer Conundrum and AI Self-Driving Cars  - AI Trends">
            <a:extLst>
              <a:ext uri="{FF2B5EF4-FFF2-40B4-BE49-F238E27FC236}">
                <a16:creationId xmlns:a16="http://schemas.microsoft.com/office/drawing/2014/main" id="{125794B4-B4CD-4169-8770-B5A1D99513A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329835" y="1298878"/>
            <a:ext cx="1428878" cy="952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wipe(left)">
                                      <p:cBhvr>
                                        <p:cTn id="22" dur="1000"/>
                                        <p:tgtEl>
                                          <p:spTgt spid="819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8202"/>
                                        </p:tgtEl>
                                        <p:attrNameLst>
                                          <p:attrName>style.visibility</p:attrName>
                                        </p:attrNameLst>
                                      </p:cBhvr>
                                      <p:to>
                                        <p:strVal val="visible"/>
                                      </p:to>
                                    </p:set>
                                    <p:animEffect transition="in" filter="fade">
                                      <p:cBhvr>
                                        <p:cTn id="26" dur="500"/>
                                        <p:tgtEl>
                                          <p:spTgt spid="820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200"/>
                                        </p:tgtEl>
                                        <p:attrNameLst>
                                          <p:attrName>style.visibility</p:attrName>
                                        </p:attrNameLst>
                                      </p:cBhvr>
                                      <p:to>
                                        <p:strVal val="visible"/>
                                      </p:to>
                                    </p:set>
                                    <p:animEffect transition="in" filter="fade">
                                      <p:cBhvr>
                                        <p:cTn id="36" dur="500"/>
                                        <p:tgtEl>
                                          <p:spTgt spid="820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204"/>
                                        </p:tgtEl>
                                        <p:attrNameLst>
                                          <p:attrName>style.visibility</p:attrName>
                                        </p:attrNameLst>
                                      </p:cBhvr>
                                      <p:to>
                                        <p:strVal val="visible"/>
                                      </p:to>
                                    </p:set>
                                    <p:animEffect transition="in" filter="fade">
                                      <p:cBhvr>
                                        <p:cTn id="44"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C45649-33DD-4E53-B2FA-91592574AB44}"/>
              </a:ext>
            </a:extLst>
          </p:cNvPr>
          <p:cNvSpPr txBox="1">
            <a:spLocks/>
          </p:cNvSpPr>
          <p:nvPr/>
        </p:nvSpPr>
        <p:spPr>
          <a:xfrm>
            <a:off x="3293430" y="445025"/>
            <a:ext cx="48541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a:t>of Extended Reality</a:t>
            </a:r>
          </a:p>
        </p:txBody>
      </p:sp>
      <p:sp>
        <p:nvSpPr>
          <p:cNvPr id="8" name="Title 1">
            <a:extLst>
              <a:ext uri="{FF2B5EF4-FFF2-40B4-BE49-F238E27FC236}">
                <a16:creationId xmlns:a16="http://schemas.microsoft.com/office/drawing/2014/main" id="{8E1CD11F-A67E-41C8-A2BE-72A40606020D}"/>
              </a:ext>
            </a:extLst>
          </p:cNvPr>
          <p:cNvSpPr>
            <a:spLocks noGrp="1"/>
          </p:cNvSpPr>
          <p:nvPr>
            <p:ph type="title"/>
          </p:nvPr>
        </p:nvSpPr>
        <p:spPr>
          <a:xfrm>
            <a:off x="645459" y="445025"/>
            <a:ext cx="1107141" cy="572700"/>
          </a:xfrm>
        </p:spPr>
        <p:txBody>
          <a:bodyPr/>
          <a:lstStyle/>
          <a:p>
            <a:r>
              <a:rPr lang="en-US" dirty="0"/>
              <a:t>The</a:t>
            </a:r>
          </a:p>
        </p:txBody>
      </p:sp>
      <p:sp>
        <p:nvSpPr>
          <p:cNvPr id="9" name="TextBox 8">
            <a:extLst>
              <a:ext uri="{FF2B5EF4-FFF2-40B4-BE49-F238E27FC236}">
                <a16:creationId xmlns:a16="http://schemas.microsoft.com/office/drawing/2014/main" id="{B0E76A11-D7E2-4C95-91B7-AD2D718CB17E}"/>
              </a:ext>
            </a:extLst>
          </p:cNvPr>
          <p:cNvSpPr txBox="1"/>
          <p:nvPr/>
        </p:nvSpPr>
        <p:spPr>
          <a:xfrm>
            <a:off x="1647612" y="485005"/>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
        <p:nvSpPr>
          <p:cNvPr id="10" name="TextBox 9">
            <a:extLst>
              <a:ext uri="{FF2B5EF4-FFF2-40B4-BE49-F238E27FC236}">
                <a16:creationId xmlns:a16="http://schemas.microsoft.com/office/drawing/2014/main" id="{7C55C93C-3B79-4096-90E2-9BD77809015B}"/>
              </a:ext>
            </a:extLst>
          </p:cNvPr>
          <p:cNvSpPr txBox="1"/>
          <p:nvPr/>
        </p:nvSpPr>
        <p:spPr>
          <a:xfrm>
            <a:off x="645459" y="1402080"/>
            <a:ext cx="6710491" cy="369332"/>
          </a:xfrm>
          <a:prstGeom prst="rect">
            <a:avLst/>
          </a:prstGeom>
          <a:noFill/>
        </p:spPr>
        <p:txBody>
          <a:bodyPr wrap="none" rtlCol="0">
            <a:spAutoFit/>
          </a:bodyPr>
          <a:lstStyle/>
          <a:p>
            <a:r>
              <a:rPr lang="en-US" sz="1800" i="1" dirty="0">
                <a:latin typeface="Miriam Libre" panose="00000500000000000000" pitchFamily="2" charset="-79"/>
                <a:cs typeface="Miriam Libre" panose="00000500000000000000" pitchFamily="2" charset="-79"/>
              </a:rPr>
              <a:t>How might extended reality (VR/AR/</a:t>
            </a:r>
            <a:r>
              <a:rPr lang="en-US" sz="1800" i="1" dirty="0" err="1">
                <a:latin typeface="Miriam Libre" panose="00000500000000000000" pitchFamily="2" charset="-79"/>
                <a:cs typeface="Miriam Libre" panose="00000500000000000000" pitchFamily="2" charset="-79"/>
              </a:rPr>
              <a:t>etc</a:t>
            </a:r>
            <a:r>
              <a:rPr lang="en-US" sz="1800" i="1" dirty="0">
                <a:latin typeface="Miriam Libre" panose="00000500000000000000" pitchFamily="2" charset="-79"/>
                <a:cs typeface="Miriam Libre" panose="00000500000000000000" pitchFamily="2" charset="-79"/>
              </a:rPr>
              <a:t>) impact the future?</a:t>
            </a:r>
          </a:p>
        </p:txBody>
      </p:sp>
      <p:grpSp>
        <p:nvGrpSpPr>
          <p:cNvPr id="11" name="Group 10">
            <a:extLst>
              <a:ext uri="{FF2B5EF4-FFF2-40B4-BE49-F238E27FC236}">
                <a16:creationId xmlns:a16="http://schemas.microsoft.com/office/drawing/2014/main" id="{61948669-8240-4B6C-A0A6-5BE04089EC43}"/>
              </a:ext>
            </a:extLst>
          </p:cNvPr>
          <p:cNvGrpSpPr/>
          <p:nvPr/>
        </p:nvGrpSpPr>
        <p:grpSpPr>
          <a:xfrm>
            <a:off x="619324" y="1878222"/>
            <a:ext cx="1812490" cy="2987733"/>
            <a:chOff x="741367" y="1878222"/>
            <a:chExt cx="1812490" cy="2987733"/>
          </a:xfrm>
        </p:grpSpPr>
        <p:pic>
          <p:nvPicPr>
            <p:cNvPr id="9218" name="Picture 2" descr="Film review: Ready Player One - BBC Culture">
              <a:extLst>
                <a:ext uri="{FF2B5EF4-FFF2-40B4-BE49-F238E27FC236}">
                  <a16:creationId xmlns:a16="http://schemas.microsoft.com/office/drawing/2014/main" id="{FAE9D932-9002-4621-A5F3-7EF5DF4ABC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59" r="33918"/>
            <a:stretch/>
          </p:blipFill>
          <p:spPr bwMode="auto">
            <a:xfrm>
              <a:off x="741367" y="1878222"/>
              <a:ext cx="1812490" cy="298773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0CDF199-AF67-454F-BC94-ACCD50AEE0A4}"/>
                </a:ext>
              </a:extLst>
            </p:cNvPr>
            <p:cNvSpPr/>
            <p:nvPr/>
          </p:nvSpPr>
          <p:spPr>
            <a:xfrm>
              <a:off x="741367" y="1878222"/>
              <a:ext cx="1812490"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Virtual Society</a:t>
              </a:r>
            </a:p>
          </p:txBody>
        </p:sp>
      </p:grpSp>
      <p:grpSp>
        <p:nvGrpSpPr>
          <p:cNvPr id="13" name="Group 12">
            <a:extLst>
              <a:ext uri="{FF2B5EF4-FFF2-40B4-BE49-F238E27FC236}">
                <a16:creationId xmlns:a16="http://schemas.microsoft.com/office/drawing/2014/main" id="{03099EA8-25B7-41A3-A05A-9669904E1D31}"/>
              </a:ext>
            </a:extLst>
          </p:cNvPr>
          <p:cNvGrpSpPr/>
          <p:nvPr/>
        </p:nvGrpSpPr>
        <p:grpSpPr>
          <a:xfrm>
            <a:off x="4774284" y="2155767"/>
            <a:ext cx="3714163" cy="1925966"/>
            <a:chOff x="2997722" y="2165267"/>
            <a:chExt cx="4204355" cy="2102178"/>
          </a:xfrm>
        </p:grpSpPr>
        <p:pic>
          <p:nvPicPr>
            <p:cNvPr id="9220" name="Picture 4" descr="Rick &amp; Morty's Simulation Theory Explained: All The Evidence It's True">
              <a:extLst>
                <a:ext uri="{FF2B5EF4-FFF2-40B4-BE49-F238E27FC236}">
                  <a16:creationId xmlns:a16="http://schemas.microsoft.com/office/drawing/2014/main" id="{3828A3DC-33CC-41E1-A55B-326228E87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722" y="2165267"/>
              <a:ext cx="4204355" cy="2102178"/>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425488D-DFDA-4760-BAD5-3C1A5B1F4D7A}"/>
                </a:ext>
              </a:extLst>
            </p:cNvPr>
            <p:cNvSpPr/>
            <p:nvPr/>
          </p:nvSpPr>
          <p:spPr>
            <a:xfrm>
              <a:off x="2997722" y="3898113"/>
              <a:ext cx="4204354"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iriam Libre" panose="00000500000000000000" pitchFamily="2" charset="-79"/>
                  <a:cs typeface="Miriam Libre" panose="00000500000000000000" pitchFamily="2" charset="-79"/>
                </a:rPr>
                <a:t>Are we living in a simulation?</a:t>
              </a:r>
            </a:p>
          </p:txBody>
        </p:sp>
      </p:grpSp>
      <p:sp>
        <p:nvSpPr>
          <p:cNvPr id="14" name="TextBox 13">
            <a:extLst>
              <a:ext uri="{FF2B5EF4-FFF2-40B4-BE49-F238E27FC236}">
                <a16:creationId xmlns:a16="http://schemas.microsoft.com/office/drawing/2014/main" id="{449A0C79-ECB2-4621-8936-70244598DF50}"/>
              </a:ext>
            </a:extLst>
          </p:cNvPr>
          <p:cNvSpPr txBox="1"/>
          <p:nvPr/>
        </p:nvSpPr>
        <p:spPr>
          <a:xfrm>
            <a:off x="4774282" y="4081733"/>
            <a:ext cx="3714163" cy="307777"/>
          </a:xfrm>
          <a:prstGeom prst="rect">
            <a:avLst/>
          </a:prstGeom>
          <a:noFill/>
        </p:spPr>
        <p:txBody>
          <a:bodyPr wrap="square" rtlCol="0">
            <a:spAutoFit/>
          </a:bodyPr>
          <a:lstStyle/>
          <a:p>
            <a:pPr algn="ctr"/>
            <a:r>
              <a:rPr lang="en-US" dirty="0">
                <a:latin typeface="Miriam Libre" panose="00000500000000000000" pitchFamily="2" charset="-79"/>
                <a:cs typeface="Miriam Libre" panose="00000500000000000000" pitchFamily="2" charset="-79"/>
              </a:rPr>
              <a:t>Does it matter?</a:t>
            </a:r>
          </a:p>
        </p:txBody>
      </p:sp>
      <p:grpSp>
        <p:nvGrpSpPr>
          <p:cNvPr id="16" name="Group 15">
            <a:extLst>
              <a:ext uri="{FF2B5EF4-FFF2-40B4-BE49-F238E27FC236}">
                <a16:creationId xmlns:a16="http://schemas.microsoft.com/office/drawing/2014/main" id="{217D1204-BA1C-4971-87B7-13C445D087B0}"/>
              </a:ext>
            </a:extLst>
          </p:cNvPr>
          <p:cNvGrpSpPr/>
          <p:nvPr/>
        </p:nvGrpSpPr>
        <p:grpSpPr>
          <a:xfrm>
            <a:off x="2663610" y="1771412"/>
            <a:ext cx="1930864" cy="1859811"/>
            <a:chOff x="2673155" y="2062888"/>
            <a:chExt cx="1930864" cy="1859811"/>
          </a:xfrm>
        </p:grpSpPr>
        <p:pic>
          <p:nvPicPr>
            <p:cNvPr id="9224" name="Picture 8" descr="Brain-computer interfaces">
              <a:extLst>
                <a:ext uri="{FF2B5EF4-FFF2-40B4-BE49-F238E27FC236}">
                  <a16:creationId xmlns:a16="http://schemas.microsoft.com/office/drawing/2014/main" id="{9DF940E1-0269-499B-828F-34F7D98237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0" r="37607"/>
            <a:stretch/>
          </p:blipFill>
          <p:spPr bwMode="auto">
            <a:xfrm>
              <a:off x="2673155" y="2062888"/>
              <a:ext cx="1930864" cy="1848059"/>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65D5920-5EC9-4C11-A466-2AFAF4BB3D50}"/>
                </a:ext>
              </a:extLst>
            </p:cNvPr>
            <p:cNvSpPr/>
            <p:nvPr/>
          </p:nvSpPr>
          <p:spPr>
            <a:xfrm>
              <a:off x="2673155" y="3469065"/>
              <a:ext cx="1930864" cy="4536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Brain-Computer Interface</a:t>
              </a:r>
            </a:p>
          </p:txBody>
        </p:sp>
      </p:grpSp>
      <p:pic>
        <p:nvPicPr>
          <p:cNvPr id="9228" name="Picture 12" descr="Scepticism">
            <a:extLst>
              <a:ext uri="{FF2B5EF4-FFF2-40B4-BE49-F238E27FC236}">
                <a16:creationId xmlns:a16="http://schemas.microsoft.com/office/drawing/2014/main" id="{E10326B5-F853-4DCF-9907-4CE1F46FCD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76" t="1491" r="9929" b="1927"/>
          <a:stretch/>
        </p:blipFill>
        <p:spPr bwMode="auto">
          <a:xfrm>
            <a:off x="2729998" y="3801145"/>
            <a:ext cx="1746102" cy="122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5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228"/>
                                        </p:tgtEl>
                                        <p:attrNameLst>
                                          <p:attrName>style.visibility</p:attrName>
                                        </p:attrNameLst>
                                      </p:cBhvr>
                                      <p:to>
                                        <p:strVal val="visible"/>
                                      </p:to>
                                    </p:set>
                                    <p:animEffect transition="in" filter="wipe(up)">
                                      <p:cBhvr>
                                        <p:cTn id="22" dur="500"/>
                                        <p:tgtEl>
                                          <p:spTgt spid="9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Quantum Computing</a:t>
            </a:r>
          </a:p>
        </p:txBody>
      </p:sp>
      <p:sp>
        <p:nvSpPr>
          <p:cNvPr id="4" name="Rectangle 3">
            <a:extLst>
              <a:ext uri="{FF2B5EF4-FFF2-40B4-BE49-F238E27FC236}">
                <a16:creationId xmlns:a16="http://schemas.microsoft.com/office/drawing/2014/main" id="{9A3E78DD-AC0B-4BEE-8ADF-305ABB8AE30A}"/>
              </a:ext>
            </a:extLst>
          </p:cNvPr>
          <p:cNvSpPr/>
          <p:nvPr/>
        </p:nvSpPr>
        <p:spPr>
          <a:xfrm>
            <a:off x="2847398" y="1359475"/>
            <a:ext cx="5690095" cy="3248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latin typeface="Miriam Libre" panose="00000500000000000000" pitchFamily="2" charset="-79"/>
                <a:cs typeface="Miriam Libre" panose="00000500000000000000" pitchFamily="2" charset="-79"/>
              </a:rPr>
              <a:t>Quantum computing</a:t>
            </a:r>
            <a:r>
              <a:rPr lang="en-US" sz="2000" dirty="0">
                <a:solidFill>
                  <a:schemeClr val="tx1"/>
                </a:solidFill>
                <a:latin typeface="Miriam Libre" panose="00000500000000000000" pitchFamily="2" charset="-79"/>
                <a:cs typeface="Miriam Libre" panose="00000500000000000000" pitchFamily="2" charset="-79"/>
              </a:rPr>
              <a:t> is an emerging technology that harnesses the properties of </a:t>
            </a:r>
            <a:r>
              <a:rPr lang="en-US" sz="2000" b="1" dirty="0">
                <a:solidFill>
                  <a:schemeClr val="tx1"/>
                </a:solidFill>
                <a:latin typeface="Miriam Libre" panose="00000500000000000000" pitchFamily="2" charset="-79"/>
                <a:cs typeface="Miriam Libre" panose="00000500000000000000" pitchFamily="2" charset="-79"/>
              </a:rPr>
              <a:t>quantum physics</a:t>
            </a:r>
            <a:r>
              <a:rPr lang="en-US" sz="2000" dirty="0">
                <a:solidFill>
                  <a:schemeClr val="tx1"/>
                </a:solidFill>
                <a:latin typeface="Miriam Libre" panose="00000500000000000000" pitchFamily="2" charset="-79"/>
                <a:cs typeface="Miriam Libre" panose="00000500000000000000" pitchFamily="2" charset="-79"/>
              </a:rPr>
              <a:t> to perform calculations</a:t>
            </a:r>
          </a:p>
          <a:p>
            <a:endParaRPr lang="en-US" sz="2000" dirty="0">
              <a:solidFill>
                <a:schemeClr val="tx1"/>
              </a:solidFill>
              <a:latin typeface="Miriam Libre" panose="00000500000000000000" pitchFamily="2" charset="-79"/>
              <a:cs typeface="Miriam Libre" panose="00000500000000000000" pitchFamily="2" charset="-79"/>
            </a:endParaRPr>
          </a:p>
          <a:p>
            <a:r>
              <a:rPr lang="en-US" sz="2000" u="sng" dirty="0">
                <a:solidFill>
                  <a:schemeClr val="tx1"/>
                </a:solidFill>
                <a:latin typeface="Miriam Libre" panose="00000500000000000000" pitchFamily="2" charset="-79"/>
                <a:cs typeface="Miriam Libre" panose="00000500000000000000" pitchFamily="2" charset="-79"/>
              </a:rPr>
              <a:t>Quantum algorithms</a:t>
            </a:r>
            <a:r>
              <a:rPr lang="en-US" sz="2000" dirty="0">
                <a:solidFill>
                  <a:schemeClr val="tx1"/>
                </a:solidFill>
                <a:latin typeface="Miriam Libre" panose="00000500000000000000" pitchFamily="2" charset="-79"/>
                <a:cs typeface="Miriam Libre" panose="00000500000000000000" pitchFamily="2" charset="-79"/>
              </a:rPr>
              <a:t> use these features to run much faster – e.g., </a:t>
            </a:r>
            <a:r>
              <a:rPr lang="en-US" sz="2000" b="1" dirty="0">
                <a:solidFill>
                  <a:schemeClr val="tx1"/>
                </a:solidFill>
                <a:latin typeface="Miriam Libre" panose="00000500000000000000" pitchFamily="2" charset="-79"/>
                <a:cs typeface="Miriam Libre" panose="00000500000000000000" pitchFamily="2" charset="-79"/>
              </a:rPr>
              <a:t>Shor’s Algorithm</a:t>
            </a:r>
          </a:p>
          <a:p>
            <a:endParaRPr lang="en-US" sz="2000" b="1" u="sng" dirty="0">
              <a:solidFill>
                <a:schemeClr val="tx1"/>
              </a:solidFill>
              <a:latin typeface="Miriam Libre" panose="00000500000000000000" pitchFamily="2" charset="-79"/>
              <a:cs typeface="Miriam Libre" panose="00000500000000000000" pitchFamily="2" charset="-79"/>
            </a:endParaRPr>
          </a:p>
          <a:p>
            <a:r>
              <a:rPr lang="en-US" sz="2000" dirty="0">
                <a:solidFill>
                  <a:schemeClr val="tx1"/>
                </a:solidFill>
                <a:latin typeface="Miriam Libre" panose="00000500000000000000" pitchFamily="2" charset="-79"/>
                <a:cs typeface="Miriam Libre" panose="00000500000000000000" pitchFamily="2" charset="-79"/>
              </a:rPr>
              <a:t>The speed could lead to much more efficient artificial intelligence training or world simulation – but it’s a long way off</a:t>
            </a:r>
          </a:p>
        </p:txBody>
      </p:sp>
      <p:pic>
        <p:nvPicPr>
          <p:cNvPr id="10242" name="Picture 2" descr="Quantum nature of Devs – fxguide">
            <a:extLst>
              <a:ext uri="{FF2B5EF4-FFF2-40B4-BE49-F238E27FC236}">
                <a16:creationId xmlns:a16="http://schemas.microsoft.com/office/drawing/2014/main" id="{2DCDD8CA-82DA-48FD-A20F-19709B2BC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07" y="1359475"/>
            <a:ext cx="2127398" cy="324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31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left)">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More Topics – Hypothetical</a:t>
            </a:r>
          </a:p>
        </p:txBody>
      </p:sp>
      <p:grpSp>
        <p:nvGrpSpPr>
          <p:cNvPr id="5" name="Group 4">
            <a:extLst>
              <a:ext uri="{FF2B5EF4-FFF2-40B4-BE49-F238E27FC236}">
                <a16:creationId xmlns:a16="http://schemas.microsoft.com/office/drawing/2014/main" id="{24006DAC-DDD9-42E9-A4E9-D734B661389A}"/>
              </a:ext>
            </a:extLst>
          </p:cNvPr>
          <p:cNvGrpSpPr/>
          <p:nvPr/>
        </p:nvGrpSpPr>
        <p:grpSpPr>
          <a:xfrm>
            <a:off x="3123834" y="1436874"/>
            <a:ext cx="2443639" cy="1417310"/>
            <a:chOff x="619123" y="1430336"/>
            <a:chExt cx="2443639" cy="1417310"/>
          </a:xfrm>
        </p:grpSpPr>
        <p:pic>
          <p:nvPicPr>
            <p:cNvPr id="12290" name="Picture 2" descr=". Santamachine">
              <a:extLst>
                <a:ext uri="{FF2B5EF4-FFF2-40B4-BE49-F238E27FC236}">
                  <a16:creationId xmlns:a16="http://schemas.microsoft.com/office/drawing/2014/main" id="{49AA857E-C8AB-4312-B15E-57F4CC272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4" y="1430336"/>
              <a:ext cx="2443638" cy="141731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77F807-37AD-4277-88D7-2699F691604C}"/>
                </a:ext>
              </a:extLst>
            </p:cNvPr>
            <p:cNvSpPr/>
            <p:nvPr/>
          </p:nvSpPr>
          <p:spPr>
            <a:xfrm>
              <a:off x="619123" y="1430337"/>
              <a:ext cx="2443637"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Santa Claus Machine</a:t>
              </a:r>
            </a:p>
          </p:txBody>
        </p:sp>
      </p:grpSp>
      <p:sp>
        <p:nvSpPr>
          <p:cNvPr id="7" name="TextBox 6">
            <a:extLst>
              <a:ext uri="{FF2B5EF4-FFF2-40B4-BE49-F238E27FC236}">
                <a16:creationId xmlns:a16="http://schemas.microsoft.com/office/drawing/2014/main" id="{1DD94718-CD52-4B20-911A-E6FA911288F3}"/>
              </a:ext>
            </a:extLst>
          </p:cNvPr>
          <p:cNvSpPr txBox="1"/>
          <p:nvPr/>
        </p:nvSpPr>
        <p:spPr>
          <a:xfrm>
            <a:off x="592737" y="1436411"/>
            <a:ext cx="2403834" cy="1446550"/>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Molecular </a:t>
            </a:r>
            <a:r>
              <a:rPr lang="en-US" sz="2000" u="sng" dirty="0" err="1">
                <a:latin typeface="Miriam Libre" panose="00000500000000000000" pitchFamily="2" charset="-79"/>
                <a:cs typeface="Miriam Libre" panose="00000500000000000000" pitchFamily="2" charset="-79"/>
              </a:rPr>
              <a:t>Nanocomputers</a:t>
            </a:r>
            <a:endParaRPr lang="en-US" sz="2000" u="sng"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Really tiny computers capable of working at the atomic level</a:t>
            </a:r>
          </a:p>
        </p:txBody>
      </p:sp>
      <p:grpSp>
        <p:nvGrpSpPr>
          <p:cNvPr id="8" name="Group 7">
            <a:extLst>
              <a:ext uri="{FF2B5EF4-FFF2-40B4-BE49-F238E27FC236}">
                <a16:creationId xmlns:a16="http://schemas.microsoft.com/office/drawing/2014/main" id="{74FB7769-68A6-4AB6-972C-9394AA2B8A13}"/>
              </a:ext>
            </a:extLst>
          </p:cNvPr>
          <p:cNvGrpSpPr/>
          <p:nvPr/>
        </p:nvGrpSpPr>
        <p:grpSpPr>
          <a:xfrm>
            <a:off x="5821997" y="1017725"/>
            <a:ext cx="2602003" cy="1739937"/>
            <a:chOff x="5922873" y="1455750"/>
            <a:chExt cx="2411326" cy="1613462"/>
          </a:xfrm>
        </p:grpSpPr>
        <p:pic>
          <p:nvPicPr>
            <p:cNvPr id="12292" name="Picture 4" descr="Designing an Interstellar Probe - Frontiers in Space - Fossil Hunters">
              <a:extLst>
                <a:ext uri="{FF2B5EF4-FFF2-40B4-BE49-F238E27FC236}">
                  <a16:creationId xmlns:a16="http://schemas.microsoft.com/office/drawing/2014/main" id="{B4906F2E-C85A-4C1C-8D43-773A77BED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873" y="1455750"/>
              <a:ext cx="2411326" cy="160345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7C1A905-11C6-4346-AA4F-522DB8F8DD28}"/>
                </a:ext>
              </a:extLst>
            </p:cNvPr>
            <p:cNvSpPr/>
            <p:nvPr/>
          </p:nvSpPr>
          <p:spPr>
            <a:xfrm>
              <a:off x="5922874" y="2765016"/>
              <a:ext cx="2411325"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Von Neumann Probe</a:t>
              </a:r>
            </a:p>
          </p:txBody>
        </p:sp>
      </p:grpSp>
      <p:sp>
        <p:nvSpPr>
          <p:cNvPr id="11" name="TextBox 10">
            <a:extLst>
              <a:ext uri="{FF2B5EF4-FFF2-40B4-BE49-F238E27FC236}">
                <a16:creationId xmlns:a16="http://schemas.microsoft.com/office/drawing/2014/main" id="{DFFDB2EC-1906-4F3D-BE26-1524957C7C03}"/>
              </a:ext>
            </a:extLst>
          </p:cNvPr>
          <p:cNvSpPr txBox="1"/>
          <p:nvPr/>
        </p:nvSpPr>
        <p:spPr>
          <a:xfrm>
            <a:off x="592737" y="3187559"/>
            <a:ext cx="3099749" cy="1138773"/>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Whole-Brain Emulation</a:t>
            </a:r>
          </a:p>
          <a:p>
            <a:r>
              <a:rPr lang="en-US" sz="1600" dirty="0">
                <a:latin typeface="Miriam Libre" panose="00000500000000000000" pitchFamily="2" charset="-79"/>
                <a:cs typeface="Miriam Libre" panose="00000500000000000000" pitchFamily="2" charset="-79"/>
              </a:rPr>
              <a:t>Scanning a physical human brain and recreating it entirely in a digital form</a:t>
            </a:r>
          </a:p>
        </p:txBody>
      </p:sp>
      <p:grpSp>
        <p:nvGrpSpPr>
          <p:cNvPr id="12" name="Group 11">
            <a:extLst>
              <a:ext uri="{FF2B5EF4-FFF2-40B4-BE49-F238E27FC236}">
                <a16:creationId xmlns:a16="http://schemas.microsoft.com/office/drawing/2014/main" id="{DBEB85AD-35D5-48D1-BB3B-509CB29711D4}"/>
              </a:ext>
            </a:extLst>
          </p:cNvPr>
          <p:cNvGrpSpPr/>
          <p:nvPr/>
        </p:nvGrpSpPr>
        <p:grpSpPr>
          <a:xfrm>
            <a:off x="3718873" y="2983120"/>
            <a:ext cx="2751694" cy="1547653"/>
            <a:chOff x="4072379" y="3338992"/>
            <a:chExt cx="2751694" cy="1547653"/>
          </a:xfrm>
        </p:grpSpPr>
        <p:pic>
          <p:nvPicPr>
            <p:cNvPr id="12294" name="Picture 6" descr="analysis - In San Junipero, is there any significance as to why the bar is  named Tucker's? - Movies &amp; TV Stack Exchange">
              <a:extLst>
                <a:ext uri="{FF2B5EF4-FFF2-40B4-BE49-F238E27FC236}">
                  <a16:creationId xmlns:a16="http://schemas.microsoft.com/office/drawing/2014/main" id="{D47CA4CB-36B1-4545-BAAD-1F827591EB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66" r="10120"/>
            <a:stretch/>
          </p:blipFill>
          <p:spPr bwMode="auto">
            <a:xfrm>
              <a:off x="4072379" y="3338992"/>
              <a:ext cx="2751694" cy="154765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FD965A7-95FB-4873-BE17-A8EC0815C96F}"/>
                </a:ext>
              </a:extLst>
            </p:cNvPr>
            <p:cNvSpPr/>
            <p:nvPr/>
          </p:nvSpPr>
          <p:spPr>
            <a:xfrm>
              <a:off x="4072379" y="4591049"/>
              <a:ext cx="2751694"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Mind Uploading</a:t>
              </a:r>
            </a:p>
          </p:txBody>
        </p:sp>
      </p:grpSp>
      <p:grpSp>
        <p:nvGrpSpPr>
          <p:cNvPr id="13" name="Group 12">
            <a:extLst>
              <a:ext uri="{FF2B5EF4-FFF2-40B4-BE49-F238E27FC236}">
                <a16:creationId xmlns:a16="http://schemas.microsoft.com/office/drawing/2014/main" id="{E55637E3-CFDB-475F-8A2A-3A9908636F5A}"/>
              </a:ext>
            </a:extLst>
          </p:cNvPr>
          <p:cNvGrpSpPr/>
          <p:nvPr/>
        </p:nvGrpSpPr>
        <p:grpSpPr>
          <a:xfrm>
            <a:off x="6727341" y="3090017"/>
            <a:ext cx="1823922" cy="1913643"/>
            <a:chOff x="6727341" y="3090017"/>
            <a:chExt cx="1823922" cy="1913643"/>
          </a:xfrm>
        </p:grpSpPr>
        <p:pic>
          <p:nvPicPr>
            <p:cNvPr id="12296" name="Picture 8" descr="Brainstorm (1983) - Turner Classic Movies">
              <a:extLst>
                <a:ext uri="{FF2B5EF4-FFF2-40B4-BE49-F238E27FC236}">
                  <a16:creationId xmlns:a16="http://schemas.microsoft.com/office/drawing/2014/main" id="{EC92247C-95A5-4E08-A141-095F48C8E9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91" t="7148" r="25661"/>
            <a:stretch/>
          </p:blipFill>
          <p:spPr bwMode="auto">
            <a:xfrm>
              <a:off x="6727341" y="3090017"/>
              <a:ext cx="1823922" cy="191364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932546E-4C84-4C5A-B8C4-A39460653560}"/>
                </a:ext>
              </a:extLst>
            </p:cNvPr>
            <p:cNvSpPr/>
            <p:nvPr/>
          </p:nvSpPr>
          <p:spPr>
            <a:xfrm>
              <a:off x="6727341" y="4708064"/>
              <a:ext cx="1823922"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Thought Recording</a:t>
              </a:r>
            </a:p>
          </p:txBody>
        </p:sp>
      </p:grpSp>
    </p:spTree>
    <p:extLst>
      <p:ext uri="{BB962C8B-B14F-4D97-AF65-F5344CB8AC3E}">
        <p14:creationId xmlns:p14="http://schemas.microsoft.com/office/powerpoint/2010/main" val="1557087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Past</a:t>
            </a:r>
            <a:endParaRPr lang="en-US" b="1" u="sng" dirty="0">
              <a:solidFill>
                <a:schemeClr val="tx1"/>
              </a:solidFill>
              <a:latin typeface="Miriam Libre" panose="00000500000000000000" pitchFamily="2" charset="-79"/>
              <a:cs typeface="Miriam Libre" panose="00000500000000000000" pitchFamily="2" charset="-79"/>
            </a:endParaRPr>
          </a:p>
          <a:p>
            <a:pPr algn="ctr"/>
            <a:r>
              <a:rPr lang="en-US" sz="1600" dirty="0">
                <a:solidFill>
                  <a:schemeClr val="tx1"/>
                </a:solidFill>
                <a:latin typeface="Miriam Libre" panose="00000500000000000000" pitchFamily="2" charset="-79"/>
                <a:cs typeface="Miriam Libre" panose="00000500000000000000" pitchFamily="2" charset="-79"/>
              </a:rPr>
              <a:t>Primitive computers, A.I., the internet, and other digital technology has impacted our culture, economy, and society</a:t>
            </a: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Present</a:t>
            </a:r>
          </a:p>
          <a:p>
            <a:pPr algn="ctr"/>
            <a:r>
              <a:rPr lang="en-US" sz="1600" dirty="0">
                <a:solidFill>
                  <a:schemeClr val="tx1"/>
                </a:solidFill>
                <a:latin typeface="Miriam Libre" panose="00000500000000000000" pitchFamily="2" charset="-79"/>
                <a:cs typeface="Miriam Libre" panose="00000500000000000000" pitchFamily="2" charset="-79"/>
              </a:rPr>
              <a:t>Current computer technologies like smart phones, A.I., blockchain, VR, and more continue to impact society</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Future</a:t>
            </a:r>
          </a:p>
          <a:p>
            <a:pPr algn="ctr"/>
            <a:r>
              <a:rPr lang="en-US" sz="1600" dirty="0">
                <a:solidFill>
                  <a:schemeClr val="tx1"/>
                </a:solidFill>
                <a:latin typeface="Miriam Libre" panose="00000500000000000000" pitchFamily="2" charset="-79"/>
                <a:cs typeface="Miriam Libre" panose="00000500000000000000" pitchFamily="2" charset="-79"/>
              </a:rPr>
              <a:t>Emerging technologies </a:t>
            </a:r>
            <a:r>
              <a:rPr lang="en-US" sz="1600" i="1" dirty="0">
                <a:solidFill>
                  <a:schemeClr val="tx1"/>
                </a:solidFill>
                <a:latin typeface="Miriam Libre" panose="00000500000000000000" pitchFamily="2" charset="-79"/>
                <a:cs typeface="Miriam Libre" panose="00000500000000000000" pitchFamily="2" charset="-79"/>
              </a:rPr>
              <a:t>and</a:t>
            </a:r>
            <a:r>
              <a:rPr lang="en-US" sz="1600" dirty="0">
                <a:solidFill>
                  <a:schemeClr val="tx1"/>
                </a:solidFill>
                <a:latin typeface="Miriam Libre" panose="00000500000000000000" pitchFamily="2" charset="-79"/>
                <a:cs typeface="Miriam Libre" panose="00000500000000000000" pitchFamily="2" charset="-79"/>
              </a:rPr>
              <a:t> hypothetical technologies will have an impact on society as they evolve</a:t>
            </a: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Your Impact</a:t>
            </a:r>
          </a:p>
          <a:p>
            <a:pPr algn="ctr"/>
            <a:r>
              <a:rPr lang="en-US" sz="1600" dirty="0">
                <a:latin typeface="Miriam Libre" panose="00000500000000000000" pitchFamily="2" charset="-79"/>
                <a:cs typeface="Miriam Libre" panose="00000500000000000000" pitchFamily="2" charset="-79"/>
              </a:rPr>
              <a:t>As a member of Gen Z (aka a </a:t>
            </a:r>
            <a:r>
              <a:rPr lang="en-US" dirty="0">
                <a:latin typeface="Copperplate Gothic Bold" panose="020E0705020206020404" pitchFamily="34" charset="0"/>
                <a:cs typeface="Miriam Libre" panose="00000500000000000000" pitchFamily="2" charset="-79"/>
              </a:rPr>
              <a:t>Zoomer</a:t>
            </a:r>
            <a:r>
              <a:rPr lang="en-US" sz="1600" dirty="0">
                <a:latin typeface="Miriam Libre" panose="00000500000000000000" pitchFamily="2" charset="-79"/>
                <a:cs typeface="Miriam Libre" panose="00000500000000000000" pitchFamily="2" charset="-79"/>
              </a:rPr>
              <a:t>), </a:t>
            </a:r>
            <a:r>
              <a:rPr lang="en-US" sz="1600" i="1" dirty="0">
                <a:latin typeface="Miriam Libre" panose="00000500000000000000" pitchFamily="2" charset="-79"/>
                <a:cs typeface="Miriam Libre" panose="00000500000000000000" pitchFamily="2" charset="-79"/>
              </a:rPr>
              <a:t>you</a:t>
            </a:r>
            <a:r>
              <a:rPr lang="en-US" sz="1600" dirty="0">
                <a:latin typeface="Miriam Libre" panose="00000500000000000000" pitchFamily="2" charset="-79"/>
                <a:cs typeface="Miriam Libre" panose="00000500000000000000" pitchFamily="2" charset="-79"/>
              </a:rPr>
              <a:t> will have the opportunity to work with new technologies and shape the future of our world</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Hyland Hy-Tech Camp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Camp Agenda</a:t>
            </a:r>
          </a:p>
        </p:txBody>
      </p:sp>
      <p:grpSp>
        <p:nvGrpSpPr>
          <p:cNvPr id="7" name="Group 6">
            <a:extLst>
              <a:ext uri="{FF2B5EF4-FFF2-40B4-BE49-F238E27FC236}">
                <a16:creationId xmlns:a16="http://schemas.microsoft.com/office/drawing/2014/main" id="{AC43BA95-4198-4C41-BC2A-94E531548C4D}"/>
              </a:ext>
            </a:extLst>
          </p:cNvPr>
          <p:cNvGrpSpPr/>
          <p:nvPr/>
        </p:nvGrpSpPr>
        <p:grpSpPr>
          <a:xfrm>
            <a:off x="645460" y="1382751"/>
            <a:ext cx="2432278" cy="3152078"/>
            <a:chOff x="645460" y="1382751"/>
            <a:chExt cx="2432278" cy="3152078"/>
          </a:xfrm>
        </p:grpSpPr>
        <p:sp>
          <p:nvSpPr>
            <p:cNvPr id="5" name="Rectangle 4">
              <a:extLst>
                <a:ext uri="{FF2B5EF4-FFF2-40B4-BE49-F238E27FC236}">
                  <a16:creationId xmlns:a16="http://schemas.microsoft.com/office/drawing/2014/main" id="{31C0F458-B9F7-435D-95D5-F2B210E8675F}"/>
                </a:ext>
              </a:extLst>
            </p:cNvPr>
            <p:cNvSpPr/>
            <p:nvPr/>
          </p:nvSpPr>
          <p:spPr>
            <a:xfrm>
              <a:off x="645460" y="1382751"/>
              <a:ext cx="2432278" cy="315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Past</a:t>
              </a:r>
              <a:endParaRPr lang="en-US" u="sng" dirty="0">
                <a:solidFill>
                  <a:schemeClr val="tx1"/>
                </a:solidFill>
                <a:latin typeface="Miriam Libre" panose="00000500000000000000" pitchFamily="2" charset="-79"/>
                <a:cs typeface="Miriam Libre" panose="00000500000000000000" pitchFamily="2" charset="-79"/>
              </a:endParaRPr>
            </a:p>
            <a:p>
              <a:pPr algn="ctr"/>
              <a:r>
                <a:rPr lang="en-US" i="1" dirty="0">
                  <a:solidFill>
                    <a:schemeClr val="tx1"/>
                  </a:solidFill>
                  <a:latin typeface="Miriam Libre" panose="00000500000000000000" pitchFamily="2" charset="-79"/>
                  <a:cs typeface="Miriam Libre" panose="00000500000000000000" pitchFamily="2" charset="-79"/>
                </a:rPr>
                <a:t>How did we get here?</a:t>
              </a:r>
            </a:p>
            <a:p>
              <a:pPr marL="285750" indent="-285750">
                <a:buFont typeface="Arial" panose="020B0604020202020204" pitchFamily="34" charset="0"/>
                <a:buChar char="•"/>
              </a:pP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have computers and other technologies had an impact on society throughout history?</a:t>
              </a:r>
            </a:p>
          </p:txBody>
        </p:sp>
        <p:pic>
          <p:nvPicPr>
            <p:cNvPr id="2050" name="Picture 2" descr="A brief history of IT in the banking industry - BNP Paribas">
              <a:extLst>
                <a:ext uri="{FF2B5EF4-FFF2-40B4-BE49-F238E27FC236}">
                  <a16:creationId xmlns:a16="http://schemas.microsoft.com/office/drawing/2014/main" id="{83B040C6-E931-4447-BD15-36CFB3323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06" y="3123888"/>
              <a:ext cx="2304585" cy="1315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9500776-CFF4-4555-810B-045A9EA1621E}"/>
              </a:ext>
            </a:extLst>
          </p:cNvPr>
          <p:cNvGrpSpPr/>
          <p:nvPr/>
        </p:nvGrpSpPr>
        <p:grpSpPr>
          <a:xfrm>
            <a:off x="3266652" y="1382751"/>
            <a:ext cx="2506618" cy="3152078"/>
            <a:chOff x="3266652" y="1382751"/>
            <a:chExt cx="2506618" cy="3152078"/>
          </a:xfrm>
        </p:grpSpPr>
        <p:sp>
          <p:nvSpPr>
            <p:cNvPr id="10" name="Rectangle 9">
              <a:extLst>
                <a:ext uri="{FF2B5EF4-FFF2-40B4-BE49-F238E27FC236}">
                  <a16:creationId xmlns:a16="http://schemas.microsoft.com/office/drawing/2014/main" id="{F7B8375A-52B5-41DB-90AF-9F39A07C0319}"/>
                </a:ext>
              </a:extLst>
            </p:cNvPr>
            <p:cNvSpPr/>
            <p:nvPr/>
          </p:nvSpPr>
          <p:spPr>
            <a:xfrm>
              <a:off x="3266652" y="1382751"/>
              <a:ext cx="2506618" cy="3152078"/>
            </a:xfrm>
            <a:prstGeom prst="rect">
              <a:avLst/>
            </a:prstGeom>
            <a:solidFill>
              <a:srgbClr val="A7E8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u="sng" dirty="0">
                <a:solidFill>
                  <a:schemeClr val="tx1"/>
                </a:solidFill>
                <a:latin typeface="Miriam Libre" panose="00000500000000000000" pitchFamily="2" charset="-79"/>
                <a:cs typeface="Miriam Libre" panose="00000500000000000000" pitchFamily="2" charset="-79"/>
              </a:endParaRPr>
            </a:p>
            <a:p>
              <a:pPr algn="ctr"/>
              <a:r>
                <a:rPr lang="en-US" sz="2400" u="sng" dirty="0">
                  <a:solidFill>
                    <a:schemeClr val="tx1"/>
                  </a:solidFill>
                  <a:latin typeface="Miriam Libre" panose="00000500000000000000" pitchFamily="2" charset="-79"/>
                  <a:cs typeface="Miriam Libre" panose="00000500000000000000" pitchFamily="2" charset="-79"/>
                </a:rPr>
                <a:t>Present</a:t>
              </a:r>
            </a:p>
            <a:p>
              <a:pPr algn="ctr"/>
              <a:r>
                <a:rPr lang="en-US" i="1" dirty="0">
                  <a:solidFill>
                    <a:schemeClr val="tx1"/>
                  </a:solidFill>
                  <a:latin typeface="Miriam Libre" panose="00000500000000000000" pitchFamily="2" charset="-79"/>
                  <a:cs typeface="Miriam Libre" panose="00000500000000000000" pitchFamily="2" charset="-79"/>
                </a:rPr>
                <a:t>Where are we exactly?</a:t>
              </a:r>
            </a:p>
            <a:p>
              <a:pPr algn="ct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computer technologies are currently having an impact on society?</a:t>
              </a:r>
            </a:p>
          </p:txBody>
        </p:sp>
        <p:pic>
          <p:nvPicPr>
            <p:cNvPr id="2054" name="Picture 6" descr="Review: Living with Samsung's Family Hub smart fridge">
              <a:extLst>
                <a:ext uri="{FF2B5EF4-FFF2-40B4-BE49-F238E27FC236}">
                  <a16:creationId xmlns:a16="http://schemas.microsoft.com/office/drawing/2014/main" id="{B5CAA1DC-351A-4DA6-93EC-E2DA83AE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339" y="1503723"/>
              <a:ext cx="2193243" cy="12355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AutoShape 8" descr="Blade Runner: Special Photographic Effects - The American Society of  Cinematographers">
            <a:extLst>
              <a:ext uri="{FF2B5EF4-FFF2-40B4-BE49-F238E27FC236}">
                <a16:creationId xmlns:a16="http://schemas.microsoft.com/office/drawing/2014/main" id="{651B7896-F4D1-4656-A989-94B160D8CAC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FA2AC69F-A2A7-4B6E-A110-73098AD6342A}"/>
              </a:ext>
            </a:extLst>
          </p:cNvPr>
          <p:cNvGrpSpPr/>
          <p:nvPr/>
        </p:nvGrpSpPr>
        <p:grpSpPr>
          <a:xfrm>
            <a:off x="5991922" y="1382751"/>
            <a:ext cx="2506618" cy="3152078"/>
            <a:chOff x="5991922" y="1382751"/>
            <a:chExt cx="2506618" cy="3152078"/>
          </a:xfrm>
        </p:grpSpPr>
        <p:sp>
          <p:nvSpPr>
            <p:cNvPr id="11" name="Rectangle 10">
              <a:extLst>
                <a:ext uri="{FF2B5EF4-FFF2-40B4-BE49-F238E27FC236}">
                  <a16:creationId xmlns:a16="http://schemas.microsoft.com/office/drawing/2014/main" id="{61DD9AAE-0B24-4685-AB0F-393E5B7BCEF3}"/>
                </a:ext>
              </a:extLst>
            </p:cNvPr>
            <p:cNvSpPr/>
            <p:nvPr/>
          </p:nvSpPr>
          <p:spPr>
            <a:xfrm>
              <a:off x="5991922" y="1382751"/>
              <a:ext cx="2506618" cy="3152078"/>
            </a:xfrm>
            <a:prstGeom prst="rect">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Future</a:t>
              </a:r>
            </a:p>
            <a:p>
              <a:pPr algn="ctr"/>
              <a:r>
                <a:rPr lang="en-US" i="1" dirty="0">
                  <a:solidFill>
                    <a:schemeClr val="tx1"/>
                  </a:solidFill>
                  <a:latin typeface="Miriam Libre" panose="00000500000000000000" pitchFamily="2" charset="-79"/>
                  <a:cs typeface="Miriam Libre" panose="00000500000000000000" pitchFamily="2" charset="-79"/>
                </a:rPr>
                <a:t>Where are we going?</a:t>
              </a:r>
            </a:p>
            <a:p>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will emerging technologies enter the mainstream?</a:t>
              </a: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hypothetical technologies could become a reality?</a:t>
              </a:r>
            </a:p>
          </p:txBody>
        </p:sp>
        <p:pic>
          <p:nvPicPr>
            <p:cNvPr id="13" name="Picture 12">
              <a:extLst>
                <a:ext uri="{FF2B5EF4-FFF2-40B4-BE49-F238E27FC236}">
                  <a16:creationId xmlns:a16="http://schemas.microsoft.com/office/drawing/2014/main" id="{0BB164E7-38E8-4565-9662-CE3931636104}"/>
                </a:ext>
              </a:extLst>
            </p:cNvPr>
            <p:cNvPicPr>
              <a:picLocks noChangeAspect="1"/>
            </p:cNvPicPr>
            <p:nvPr/>
          </p:nvPicPr>
          <p:blipFill>
            <a:blip r:embed="rId5"/>
            <a:stretch>
              <a:fillRect/>
            </a:stretch>
          </p:blipFill>
          <p:spPr>
            <a:xfrm>
              <a:off x="6219319" y="3731941"/>
              <a:ext cx="2040231" cy="706997"/>
            </a:xfrm>
            <a:prstGeom prst="rect">
              <a:avLst/>
            </a:prstGeom>
          </p:spPr>
        </p:pic>
      </p:grpSp>
    </p:spTree>
    <p:extLst>
      <p:ext uri="{BB962C8B-B14F-4D97-AF65-F5344CB8AC3E}">
        <p14:creationId xmlns:p14="http://schemas.microsoft.com/office/powerpoint/2010/main" val="2448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a:xfrm>
            <a:off x="720000" y="1138400"/>
            <a:ext cx="6297834" cy="2004000"/>
          </a:xfrm>
        </p:spPr>
        <p:txBody>
          <a:bodyPr/>
          <a:lstStyle/>
          <a:p>
            <a:br>
              <a:rPr lang="en-US" sz="6000" b="0" dirty="0"/>
            </a:br>
            <a:r>
              <a:rPr lang="en-US" sz="6000" b="0" dirty="0"/>
              <a:t>in </a:t>
            </a:r>
            <a:r>
              <a:rPr lang="en-US" sz="6000" dirty="0">
                <a:solidFill>
                  <a:schemeClr val="accent1">
                    <a:lumMod val="50000"/>
                  </a:schemeClr>
                </a:solidFill>
              </a:rPr>
              <a:t>History</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a:xfrm>
            <a:off x="587298" y="3907725"/>
            <a:ext cx="4467922" cy="451500"/>
          </a:xfrm>
        </p:spPr>
        <p:txBody>
          <a:bodyPr/>
          <a:lstStyle/>
          <a:p>
            <a:r>
              <a:rPr lang="en-US" dirty="0"/>
              <a:t>How have computers had an impact on us?</a:t>
            </a:r>
          </a:p>
        </p:txBody>
      </p:sp>
      <p:sp>
        <p:nvSpPr>
          <p:cNvPr id="4" name="Title 1">
            <a:extLst>
              <a:ext uri="{FF2B5EF4-FFF2-40B4-BE49-F238E27FC236}">
                <a16:creationId xmlns:a16="http://schemas.microsoft.com/office/drawing/2014/main" id="{FF50AB01-E771-48EF-B5D3-A0EC51D35F25}"/>
              </a:ext>
            </a:extLst>
          </p:cNvPr>
          <p:cNvSpPr txBox="1">
            <a:spLocks/>
          </p:cNvSpPr>
          <p:nvPr/>
        </p:nvSpPr>
        <p:spPr>
          <a:xfrm>
            <a:off x="720000" y="1138400"/>
            <a:ext cx="6297834" cy="10918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chemeClr val="accent1">
                  <a:lumMod val="50000"/>
                </a:schemeClr>
              </a:solidFill>
            </a:endParaRP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BM launches four new cloud data centres in America">
            <a:extLst>
              <a:ext uri="{FF2B5EF4-FFF2-40B4-BE49-F238E27FC236}">
                <a16:creationId xmlns:a16="http://schemas.microsoft.com/office/drawing/2014/main" id="{890ECC99-DB2F-4F40-9952-5FA7912C8B8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216" t="1277" r="145" b="-18"/>
          <a:stretch/>
        </p:blipFill>
        <p:spPr bwMode="auto">
          <a:xfrm>
            <a:off x="495300" y="1282816"/>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a:xfrm>
            <a:off x="720000" y="445025"/>
            <a:ext cx="3301873" cy="572700"/>
          </a:xfrm>
        </p:spPr>
        <p:txBody>
          <a:bodyPr/>
          <a:lstStyle/>
          <a:p>
            <a:r>
              <a:rPr lang="en-US" dirty="0"/>
              <a:t>Early Days of</a:t>
            </a:r>
          </a:p>
        </p:txBody>
      </p:sp>
      <p:pic>
        <p:nvPicPr>
          <p:cNvPr id="5" name="Picture 2" descr="IBM launches four new cloud data centres in America">
            <a:extLst>
              <a:ext uri="{FF2B5EF4-FFF2-40B4-BE49-F238E27FC236}">
                <a16:creationId xmlns:a16="http://schemas.microsoft.com/office/drawing/2014/main" id="{F7408941-0DAC-43CD-8C7A-810FB7F64F7E}"/>
              </a:ext>
            </a:extLst>
          </p:cNvPr>
          <p:cNvPicPr>
            <a:picLocks noChangeAspect="1" noChangeArrowheads="1"/>
          </p:cNvPicPr>
          <p:nvPr/>
        </p:nvPicPr>
        <p:blipFill rotWithShape="1">
          <a:blip r:embed="rId4">
            <a:alphaModFix/>
            <a:lum bright="70000" contrast="-70000"/>
            <a:extLst>
              <a:ext uri="{BEBA8EAE-BF5A-486C-A8C5-ECC9F3942E4B}">
                <a14:imgProps xmlns:a14="http://schemas.microsoft.com/office/drawing/2010/main">
                  <a14:imgLayer r:embed="rId5">
                    <a14:imgEffect>
                      <a14:colorTemperature colorTemp="1878"/>
                    </a14:imgEffect>
                    <a14:imgEffect>
                      <a14:saturation sat="0"/>
                    </a14:imgEffect>
                  </a14:imgLayer>
                </a14:imgProps>
              </a:ext>
              <a:ext uri="{28A0092B-C50C-407E-A947-70E740481C1C}">
                <a14:useLocalDpi xmlns:a14="http://schemas.microsoft.com/office/drawing/2010/main" val="0"/>
              </a:ext>
            </a:extLst>
          </a:blip>
          <a:srcRect l="5216" t="1277" r="145" b="-18"/>
          <a:stretch/>
        </p:blipFill>
        <p:spPr bwMode="auto">
          <a:xfrm>
            <a:off x="495300" y="1282817"/>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2ADC5D-6CD8-4838-9245-85149FA349B6}"/>
              </a:ext>
            </a:extLst>
          </p:cNvPr>
          <p:cNvSpPr/>
          <p:nvPr/>
        </p:nvSpPr>
        <p:spPr>
          <a:xfrm>
            <a:off x="571500" y="1352550"/>
            <a:ext cx="8010525" cy="323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Giant, complex </a:t>
            </a:r>
            <a:r>
              <a:rPr lang="en-US" sz="2800" b="1" dirty="0">
                <a:solidFill>
                  <a:schemeClr val="tx1"/>
                </a:solidFill>
                <a:latin typeface="Miriam Libre" panose="00000500000000000000" pitchFamily="2" charset="-79"/>
                <a:cs typeface="Miriam Libre" panose="00000500000000000000" pitchFamily="2" charset="-79"/>
              </a:rPr>
              <a:t>calculators</a:t>
            </a:r>
            <a:r>
              <a:rPr lang="en-US" sz="2800" dirty="0">
                <a:solidFill>
                  <a:schemeClr val="tx1"/>
                </a:solidFill>
                <a:latin typeface="Miriam Libre" panose="00000500000000000000" pitchFamily="2" charset="-79"/>
                <a:cs typeface="Miriam Libre" panose="00000500000000000000" pitchFamily="2" charset="-79"/>
              </a:rPr>
              <a:t> for science</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Various </a:t>
            </a:r>
            <a:r>
              <a:rPr lang="en-US" sz="2800" b="1" dirty="0">
                <a:solidFill>
                  <a:schemeClr val="tx1"/>
                </a:solidFill>
                <a:latin typeface="Miriam Libre" panose="00000500000000000000" pitchFamily="2" charset="-79"/>
                <a:cs typeface="Miriam Libre" panose="00000500000000000000" pitchFamily="2" charset="-79"/>
              </a:rPr>
              <a:t>military</a:t>
            </a:r>
            <a:r>
              <a:rPr lang="en-US" sz="2800" dirty="0">
                <a:solidFill>
                  <a:schemeClr val="tx1"/>
                </a:solidFill>
                <a:latin typeface="Miriam Libre" panose="00000500000000000000" pitchFamily="2" charset="-79"/>
                <a:cs typeface="Miriam Libre" panose="00000500000000000000" pitchFamily="2" charset="-79"/>
              </a:rPr>
              <a:t> and </a:t>
            </a:r>
            <a:r>
              <a:rPr lang="en-US" sz="2800" b="1" dirty="0">
                <a:solidFill>
                  <a:schemeClr val="tx1"/>
                </a:solidFill>
                <a:latin typeface="Miriam Libre" panose="00000500000000000000" pitchFamily="2" charset="-79"/>
                <a:cs typeface="Miriam Libre" panose="00000500000000000000" pitchFamily="2" charset="-79"/>
              </a:rPr>
              <a:t>academic</a:t>
            </a:r>
            <a:r>
              <a:rPr lang="en-US" sz="2800" dirty="0">
                <a:solidFill>
                  <a:schemeClr val="tx1"/>
                </a:solidFill>
                <a:latin typeface="Miriam Libre" panose="00000500000000000000" pitchFamily="2" charset="-79"/>
                <a:cs typeface="Miriam Libre" panose="00000500000000000000" pitchFamily="2" charset="-79"/>
              </a:rPr>
              <a:t> applications – research and codebreaking</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                                            (A.I.) started to take shape in earnest in the 1950s</a:t>
            </a:r>
          </a:p>
        </p:txBody>
      </p:sp>
      <p:sp>
        <p:nvSpPr>
          <p:cNvPr id="9" name="Title 1">
            <a:extLst>
              <a:ext uri="{FF2B5EF4-FFF2-40B4-BE49-F238E27FC236}">
                <a16:creationId xmlns:a16="http://schemas.microsoft.com/office/drawing/2014/main" id="{1B500005-28ED-44FC-835E-23DA2A8F371A}"/>
              </a:ext>
            </a:extLst>
          </p:cNvPr>
          <p:cNvSpPr txBox="1">
            <a:spLocks/>
          </p:cNvSpPr>
          <p:nvPr/>
        </p:nvSpPr>
        <p:spPr>
          <a:xfrm>
            <a:off x="1049252" y="3455251"/>
            <a:ext cx="494267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Krona One" panose="020B0604020202020204" charset="0"/>
                <a:cs typeface="Miriam Libre" panose="00000500000000000000" pitchFamily="2" charset="-79"/>
              </a:rPr>
              <a:t>Artificial Intelligence</a:t>
            </a:r>
          </a:p>
        </p:txBody>
      </p:sp>
      <p:sp>
        <p:nvSpPr>
          <p:cNvPr id="7" name="Title 1">
            <a:extLst>
              <a:ext uri="{FF2B5EF4-FFF2-40B4-BE49-F238E27FC236}">
                <a16:creationId xmlns:a16="http://schemas.microsoft.com/office/drawing/2014/main" id="{A6DCC784-D497-4341-BBAB-92073126E8BD}"/>
              </a:ext>
            </a:extLst>
          </p:cNvPr>
          <p:cNvSpPr txBox="1">
            <a:spLocks/>
          </p:cNvSpPr>
          <p:nvPr/>
        </p:nvSpPr>
        <p:spPr>
          <a:xfrm>
            <a:off x="3916683" y="479105"/>
            <a:ext cx="2952468" cy="57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b="0" dirty="0"/>
              <a:t>Computers</a:t>
            </a:r>
            <a:endParaRPr lang="en-US" sz="2800" dirty="0">
              <a:solidFill>
                <a:schemeClr val="accent1">
                  <a:lumMod val="50000"/>
                </a:schemeClr>
              </a:solidFill>
            </a:endParaRPr>
          </a:p>
        </p:txBody>
      </p:sp>
    </p:spTree>
    <p:extLst>
      <p:ext uri="{BB962C8B-B14F-4D97-AF65-F5344CB8AC3E}">
        <p14:creationId xmlns:p14="http://schemas.microsoft.com/office/powerpoint/2010/main" val="421063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500"/>
                                        <p:tgtEl>
                                          <p:spTgt spid="3">
                                            <p:txEl>
                                              <p:pRg st="2" end="2"/>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ving in Alan Turing's Future | The New Yorker">
            <a:extLst>
              <a:ext uri="{FF2B5EF4-FFF2-40B4-BE49-F238E27FC236}">
                <a16:creationId xmlns:a16="http://schemas.microsoft.com/office/drawing/2014/main" id="{79A7E555-049A-43E6-A729-1B9AB4F25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572791"/>
            <a:ext cx="2128838" cy="28372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7166854-E6B6-4466-A775-29BA7580331A}"/>
              </a:ext>
            </a:extLst>
          </p:cNvPr>
          <p:cNvSpPr/>
          <p:nvPr/>
        </p:nvSpPr>
        <p:spPr>
          <a:xfrm>
            <a:off x="504825" y="4362448"/>
            <a:ext cx="2128838" cy="29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Miriam Libre" panose="00000500000000000000" pitchFamily="2" charset="-79"/>
                <a:cs typeface="Miriam Libre" panose="00000500000000000000" pitchFamily="2" charset="-79"/>
              </a:rPr>
              <a:t>Alan Turing</a:t>
            </a:r>
          </a:p>
          <a:p>
            <a:endParaRPr lang="en-US" sz="2400" dirty="0">
              <a:solidFill>
                <a:schemeClr val="tx1"/>
              </a:solidFill>
              <a:latin typeface="Miriam Libre" panose="00000500000000000000" pitchFamily="2" charset="-79"/>
              <a:cs typeface="Miriam Libre" panose="00000500000000000000" pitchFamily="2" charset="-79"/>
            </a:endParaRPr>
          </a:p>
        </p:txBody>
      </p:sp>
      <p:sp>
        <p:nvSpPr>
          <p:cNvPr id="5" name="Title 1">
            <a:extLst>
              <a:ext uri="{FF2B5EF4-FFF2-40B4-BE49-F238E27FC236}">
                <a16:creationId xmlns:a16="http://schemas.microsoft.com/office/drawing/2014/main" id="{624F0C49-3C34-4001-ACAE-FCDA1991E6CE}"/>
              </a:ext>
            </a:extLst>
          </p:cNvPr>
          <p:cNvSpPr txBox="1">
            <a:spLocks/>
          </p:cNvSpPr>
          <p:nvPr/>
        </p:nvSpPr>
        <p:spPr>
          <a:xfrm>
            <a:off x="5612082" y="490688"/>
            <a:ext cx="25280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in History</a:t>
            </a:r>
          </a:p>
        </p:txBody>
      </p:sp>
      <p:sp>
        <p:nvSpPr>
          <p:cNvPr id="6" name="Rectangle 5">
            <a:extLst>
              <a:ext uri="{FF2B5EF4-FFF2-40B4-BE49-F238E27FC236}">
                <a16:creationId xmlns:a16="http://schemas.microsoft.com/office/drawing/2014/main" id="{67078975-45A1-4121-8D5E-56D7448878D0}"/>
              </a:ext>
            </a:extLst>
          </p:cNvPr>
          <p:cNvSpPr/>
          <p:nvPr/>
        </p:nvSpPr>
        <p:spPr>
          <a:xfrm>
            <a:off x="2633663" y="1572791"/>
            <a:ext cx="2538411" cy="8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u="sng" dirty="0">
                <a:solidFill>
                  <a:schemeClr val="tx1"/>
                </a:solidFill>
                <a:latin typeface="Miriam Libre" panose="00000500000000000000" pitchFamily="2" charset="-79"/>
                <a:cs typeface="Miriam Libre" panose="00000500000000000000" pitchFamily="2" charset="-79"/>
              </a:rPr>
              <a:t>The Turing Test</a:t>
            </a:r>
            <a:r>
              <a:rPr lang="en-US" sz="1600" dirty="0">
                <a:solidFill>
                  <a:schemeClr val="tx1"/>
                </a:solidFill>
                <a:latin typeface="Miriam Libre" panose="00000500000000000000" pitchFamily="2" charset="-79"/>
                <a:cs typeface="Miriam Libre" panose="00000500000000000000" pitchFamily="2" charset="-79"/>
              </a:rPr>
              <a:t> – can a person tell a computer from a human?</a:t>
            </a:r>
            <a:endParaRPr lang="en-US" sz="1600" u="sng"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6148" name="Picture 4">
            <a:extLst>
              <a:ext uri="{FF2B5EF4-FFF2-40B4-BE49-F238E27FC236}">
                <a16:creationId xmlns:a16="http://schemas.microsoft.com/office/drawing/2014/main" id="{879B603A-6745-472A-8B23-E7C0B0201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399" y="2457450"/>
            <a:ext cx="2166938" cy="1652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C06B44A-C726-4FC0-A79C-3BCCE9A091CF}"/>
              </a:ext>
            </a:extLst>
          </p:cNvPr>
          <p:cNvSpPr/>
          <p:nvPr/>
        </p:nvSpPr>
        <p:spPr>
          <a:xfrm>
            <a:off x="2819399" y="4219575"/>
            <a:ext cx="2166938" cy="333375"/>
          </a:xfrm>
          <a:prstGeom prst="round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latin typeface="Miriam Libre" panose="00000500000000000000" pitchFamily="2" charset="-79"/>
                <a:cs typeface="Miriam Libre" panose="00000500000000000000" pitchFamily="2" charset="-79"/>
              </a:rPr>
              <a:t>Can a machine think?</a:t>
            </a:r>
          </a:p>
        </p:txBody>
      </p:sp>
      <p:sp>
        <p:nvSpPr>
          <p:cNvPr id="9" name="Rectangle: Rounded Corners 8">
            <a:extLst>
              <a:ext uri="{FF2B5EF4-FFF2-40B4-BE49-F238E27FC236}">
                <a16:creationId xmlns:a16="http://schemas.microsoft.com/office/drawing/2014/main" id="{F1CDC817-A225-43EB-8259-8D77C862C91A}"/>
              </a:ext>
            </a:extLst>
          </p:cNvPr>
          <p:cNvSpPr/>
          <p:nvPr/>
        </p:nvSpPr>
        <p:spPr>
          <a:xfrm>
            <a:off x="5642700" y="1703467"/>
            <a:ext cx="2819400" cy="661406"/>
          </a:xfrm>
          <a:prstGeom prst="roundRect">
            <a:avLst/>
          </a:prstGeom>
          <a:solidFill>
            <a:srgbClr val="FFA27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latin typeface="Miriam Libre" panose="00000500000000000000" pitchFamily="2" charset="-79"/>
                <a:cs typeface="Miriam Libre" panose="00000500000000000000" pitchFamily="2" charset="-79"/>
              </a:rPr>
              <a:t>Can a machine actually become conscious?</a:t>
            </a:r>
          </a:p>
        </p:txBody>
      </p:sp>
      <p:sp>
        <p:nvSpPr>
          <p:cNvPr id="10" name="Rectangle: Rounded Corners 9">
            <a:extLst>
              <a:ext uri="{FF2B5EF4-FFF2-40B4-BE49-F238E27FC236}">
                <a16:creationId xmlns:a16="http://schemas.microsoft.com/office/drawing/2014/main" id="{66DBBBB9-2432-4990-9C70-874E030C1002}"/>
              </a:ext>
            </a:extLst>
          </p:cNvPr>
          <p:cNvSpPr/>
          <p:nvPr/>
        </p:nvSpPr>
        <p:spPr>
          <a:xfrm>
            <a:off x="5642700" y="3748668"/>
            <a:ext cx="2819400" cy="661406"/>
          </a:xfrm>
          <a:prstGeom prst="roundRect">
            <a:avLst/>
          </a:prstGeom>
          <a:solidFill>
            <a:schemeClr val="tx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Is the human mind a physical thing?</a:t>
            </a:r>
          </a:p>
        </p:txBody>
      </p:sp>
      <p:sp>
        <p:nvSpPr>
          <p:cNvPr id="11" name="Rectangle: Rounded Corners 10">
            <a:extLst>
              <a:ext uri="{FF2B5EF4-FFF2-40B4-BE49-F238E27FC236}">
                <a16:creationId xmlns:a16="http://schemas.microsoft.com/office/drawing/2014/main" id="{9A8FFD6E-19CF-4881-8E27-F2939FECF08F}"/>
              </a:ext>
            </a:extLst>
          </p:cNvPr>
          <p:cNvSpPr/>
          <p:nvPr/>
        </p:nvSpPr>
        <p:spPr>
          <a:xfrm>
            <a:off x="5642700" y="2710387"/>
            <a:ext cx="2819400" cy="661406"/>
          </a:xfrm>
          <a:prstGeom prst="roundRect">
            <a:avLst/>
          </a:prstGeom>
          <a:solidFill>
            <a:schemeClr val="accent3">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Will an A.I. ever be as intelligent as a human?</a:t>
            </a:r>
          </a:p>
        </p:txBody>
      </p:sp>
      <p:sp>
        <p:nvSpPr>
          <p:cNvPr id="12" name="Title 1">
            <a:extLst>
              <a:ext uri="{FF2B5EF4-FFF2-40B4-BE49-F238E27FC236}">
                <a16:creationId xmlns:a16="http://schemas.microsoft.com/office/drawing/2014/main" id="{969D60CC-5622-4A43-A52F-DBE33DEF0B0F}"/>
              </a:ext>
            </a:extLst>
          </p:cNvPr>
          <p:cNvSpPr txBox="1">
            <a:spLocks/>
          </p:cNvSpPr>
          <p:nvPr/>
        </p:nvSpPr>
        <p:spPr>
          <a:xfrm>
            <a:off x="757175" y="489156"/>
            <a:ext cx="5073982"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Artificial Intelligence</a:t>
            </a:r>
          </a:p>
        </p:txBody>
      </p:sp>
    </p:spTree>
    <p:extLst>
      <p:ext uri="{BB962C8B-B14F-4D97-AF65-F5344CB8AC3E}">
        <p14:creationId xmlns:p14="http://schemas.microsoft.com/office/powerpoint/2010/main" val="220539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6148"/>
                                        </p:tgtEl>
                                        <p:attrNameLst>
                                          <p:attrName>style.visibility</p:attrName>
                                        </p:attrNameLst>
                                      </p:cBhvr>
                                      <p:to>
                                        <p:strVal val="visible"/>
                                      </p:to>
                                    </p:set>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2"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p:txBody>
          <a:bodyPr/>
          <a:lstStyle/>
          <a:p>
            <a:r>
              <a:rPr lang="en-US" dirty="0"/>
              <a:t>Practical Applications</a:t>
            </a:r>
          </a:p>
        </p:txBody>
      </p:sp>
      <p:sp>
        <p:nvSpPr>
          <p:cNvPr id="3" name="Rectangle 2">
            <a:extLst>
              <a:ext uri="{FF2B5EF4-FFF2-40B4-BE49-F238E27FC236}">
                <a16:creationId xmlns:a16="http://schemas.microsoft.com/office/drawing/2014/main" id="{382ADC5D-6CD8-4838-9245-85149FA349B6}"/>
              </a:ext>
            </a:extLst>
          </p:cNvPr>
          <p:cNvSpPr/>
          <p:nvPr/>
        </p:nvSpPr>
        <p:spPr>
          <a:xfrm>
            <a:off x="495300" y="1419226"/>
            <a:ext cx="5953124" cy="3028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Through the 40s, 50s and 60s, computers evolved into </a:t>
            </a:r>
            <a:r>
              <a:rPr lang="en-US" sz="2400" b="1" dirty="0">
                <a:solidFill>
                  <a:schemeClr val="tx1"/>
                </a:solidFill>
                <a:latin typeface="Miriam Libre" panose="00000500000000000000" pitchFamily="2" charset="-79"/>
                <a:cs typeface="Miriam Libre" panose="00000500000000000000" pitchFamily="2" charset="-79"/>
              </a:rPr>
              <a:t>general-purpose</a:t>
            </a:r>
            <a:r>
              <a:rPr lang="en-US" sz="2400" dirty="0">
                <a:solidFill>
                  <a:schemeClr val="tx1"/>
                </a:solidFill>
                <a:latin typeface="Miriam Libre" panose="00000500000000000000" pitchFamily="2" charset="-79"/>
                <a:cs typeface="Miriam Libre" panose="00000500000000000000" pitchFamily="2" charset="-79"/>
              </a:rPr>
              <a:t> machines that became commercially available</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They were used in </a:t>
            </a:r>
            <a:r>
              <a:rPr lang="en-US" sz="2400" b="1" dirty="0">
                <a:solidFill>
                  <a:schemeClr val="tx1"/>
                </a:solidFill>
                <a:latin typeface="Miriam Libre" panose="00000500000000000000" pitchFamily="2" charset="-79"/>
                <a:cs typeface="Miriam Libre" panose="00000500000000000000" pitchFamily="2" charset="-79"/>
              </a:rPr>
              <a:t>business</a:t>
            </a:r>
            <a:r>
              <a:rPr lang="en-US" sz="2400" dirty="0">
                <a:solidFill>
                  <a:schemeClr val="tx1"/>
                </a:solidFill>
                <a:latin typeface="Miriam Libre" panose="00000500000000000000" pitchFamily="2" charset="-79"/>
                <a:cs typeface="Miriam Libre" panose="00000500000000000000" pitchFamily="2" charset="-79"/>
              </a:rPr>
              <a:t> to automate tasks, manage data, and produce reports.</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p:txBody>
      </p:sp>
      <p:sp>
        <p:nvSpPr>
          <p:cNvPr id="7" name="Rectangle 6">
            <a:extLst>
              <a:ext uri="{FF2B5EF4-FFF2-40B4-BE49-F238E27FC236}">
                <a16:creationId xmlns:a16="http://schemas.microsoft.com/office/drawing/2014/main" id="{30AE12AA-1F57-4FF6-9A10-9B3640AA974B}"/>
              </a:ext>
            </a:extLst>
          </p:cNvPr>
          <p:cNvSpPr/>
          <p:nvPr/>
        </p:nvSpPr>
        <p:spPr>
          <a:xfrm>
            <a:off x="6448425" y="1700213"/>
            <a:ext cx="2061299" cy="259465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000" b="1" dirty="0">
                <a:solidFill>
                  <a:schemeClr val="bg2">
                    <a:lumMod val="75000"/>
                  </a:schemeClr>
                </a:solidFill>
                <a:latin typeface="Miriam Libre" panose="00000500000000000000" pitchFamily="2" charset="-79"/>
                <a:cs typeface="Miriam Libre" panose="00000500000000000000" pitchFamily="2" charset="-79"/>
              </a:rPr>
              <a:t>"There is no reason anyone would want a computer in their home.“</a:t>
            </a:r>
          </a:p>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1800" dirty="0">
                <a:solidFill>
                  <a:schemeClr val="tx1"/>
                </a:solidFill>
                <a:latin typeface="Miriam Libre" panose="00000500000000000000" pitchFamily="2" charset="-79"/>
                <a:cs typeface="Miriam Libre" panose="00000500000000000000" pitchFamily="2" charset="-79"/>
              </a:rPr>
              <a:t>Ken Olson</a:t>
            </a:r>
          </a:p>
        </p:txBody>
      </p:sp>
      <p:sp>
        <p:nvSpPr>
          <p:cNvPr id="8" name="TextBox 7">
            <a:extLst>
              <a:ext uri="{FF2B5EF4-FFF2-40B4-BE49-F238E27FC236}">
                <a16:creationId xmlns:a16="http://schemas.microsoft.com/office/drawing/2014/main" id="{79F06B48-EA76-4070-838C-279FAFBE142A}"/>
              </a:ext>
            </a:extLst>
          </p:cNvPr>
          <p:cNvSpPr txBox="1"/>
          <p:nvPr/>
        </p:nvSpPr>
        <p:spPr>
          <a:xfrm>
            <a:off x="6448426" y="3833203"/>
            <a:ext cx="2061298" cy="461665"/>
          </a:xfrm>
          <a:prstGeom prst="rect">
            <a:avLst/>
          </a:prstGeom>
          <a:noFill/>
        </p:spPr>
        <p:txBody>
          <a:bodyPr wrap="square">
            <a:spAutoFit/>
          </a:bodyPr>
          <a:lstStyle/>
          <a:p>
            <a:pPr algn="ctr"/>
            <a:r>
              <a:rPr lang="en-US" sz="2400" dirty="0">
                <a:latin typeface="Miriam Libre" panose="00000500000000000000" pitchFamily="2" charset="-79"/>
                <a:cs typeface="Miriam Libre" panose="00000500000000000000" pitchFamily="2" charset="-79"/>
              </a:rPr>
              <a:t>1977</a:t>
            </a:r>
            <a:endParaRPr lang="en-US" sz="11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94285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tal share: 30 years of personal computer market share figures | Ars  Technica">
            <a:extLst>
              <a:ext uri="{FF2B5EF4-FFF2-40B4-BE49-F238E27FC236}">
                <a16:creationId xmlns:a16="http://schemas.microsoft.com/office/drawing/2014/main" id="{A05A1BB2-7F18-48C5-BC57-AB554E588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58194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1758224" y="425975"/>
            <a:ext cx="6138001" cy="572700"/>
          </a:xfrm>
        </p:spPr>
        <p:txBody>
          <a:bodyPr/>
          <a:lstStyle/>
          <a:p>
            <a:r>
              <a:rPr lang="en-US" dirty="0"/>
              <a:t>– The Personal Computer</a:t>
            </a:r>
          </a:p>
        </p:txBody>
      </p:sp>
      <p:sp>
        <p:nvSpPr>
          <p:cNvPr id="4" name="Rectangle 3">
            <a:extLst>
              <a:ext uri="{FF2B5EF4-FFF2-40B4-BE49-F238E27FC236}">
                <a16:creationId xmlns:a16="http://schemas.microsoft.com/office/drawing/2014/main" id="{9A3E78DD-AC0B-4BEE-8ADF-305ABB8AE30A}"/>
              </a:ext>
            </a:extLst>
          </p:cNvPr>
          <p:cNvSpPr/>
          <p:nvPr/>
        </p:nvSpPr>
        <p:spPr>
          <a:xfrm>
            <a:off x="4638675" y="1430336"/>
            <a:ext cx="3810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Original “PC” Functions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Primitive video games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Word processing</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Spreadsheets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Data access/storage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Education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Graphics and Animations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Music composition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General programming</a:t>
            </a:r>
          </a:p>
          <a:p>
            <a:pPr marL="342900" indent="-342900">
              <a:buFont typeface="Arial" panose="020B0604020202020204" pitchFamily="34" charset="0"/>
              <a:buChar char="•"/>
            </a:pPr>
            <a:endParaRPr lang="en-US" sz="2400" u="sng" dirty="0">
              <a:solidFill>
                <a:schemeClr val="tx1"/>
              </a:solidFill>
              <a:latin typeface="Miriam Libre" panose="00000500000000000000" pitchFamily="2" charset="-79"/>
              <a:cs typeface="Miriam Libre" panose="00000500000000000000" pitchFamily="2" charset="-79"/>
            </a:endParaRPr>
          </a:p>
        </p:txBody>
      </p:sp>
      <p:sp>
        <p:nvSpPr>
          <p:cNvPr id="5" name="TextBox 4">
            <a:extLst>
              <a:ext uri="{FF2B5EF4-FFF2-40B4-BE49-F238E27FC236}">
                <a16:creationId xmlns:a16="http://schemas.microsoft.com/office/drawing/2014/main" id="{6BB5670E-FC88-49F3-89A3-F360B0462209}"/>
              </a:ext>
            </a:extLst>
          </p:cNvPr>
          <p:cNvSpPr txBox="1"/>
          <p:nvPr/>
        </p:nvSpPr>
        <p:spPr>
          <a:xfrm>
            <a:off x="600075" y="475455"/>
            <a:ext cx="1484174" cy="523220"/>
          </a:xfrm>
          <a:prstGeom prst="rect">
            <a:avLst/>
          </a:prstGeom>
          <a:noFill/>
        </p:spPr>
        <p:txBody>
          <a:bodyPr wrap="square">
            <a:spAutoFit/>
          </a:bodyPr>
          <a:lstStyle/>
          <a:p>
            <a:r>
              <a:rPr lang="en-US" sz="2800" dirty="0">
                <a:latin typeface="Krona One" panose="020B0604020202020204" charset="0"/>
              </a:rPr>
              <a:t>1977</a:t>
            </a:r>
            <a:endParaRPr lang="en-US" dirty="0">
              <a:latin typeface="Krona One" panose="020B0604020202020204" charset="0"/>
            </a:endParaRPr>
          </a:p>
        </p:txBody>
      </p:sp>
      <p:sp>
        <p:nvSpPr>
          <p:cNvPr id="7" name="Oval 6">
            <a:extLst>
              <a:ext uri="{FF2B5EF4-FFF2-40B4-BE49-F238E27FC236}">
                <a16:creationId xmlns:a16="http://schemas.microsoft.com/office/drawing/2014/main" id="{66B5A5FC-98B9-4855-8244-DD77F09B190E}"/>
              </a:ext>
            </a:extLst>
          </p:cNvPr>
          <p:cNvSpPr/>
          <p:nvPr/>
        </p:nvSpPr>
        <p:spPr>
          <a:xfrm>
            <a:off x="371475" y="1192210"/>
            <a:ext cx="1803102" cy="169386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Miriam Libre" panose="00000500000000000000" pitchFamily="2" charset="-79"/>
                <a:cs typeface="Miriam Libre" panose="00000500000000000000" pitchFamily="2" charset="-79"/>
              </a:rPr>
              <a:t>What’s Changed?</a:t>
            </a:r>
          </a:p>
        </p:txBody>
      </p:sp>
    </p:spTree>
    <p:extLst>
      <p:ext uri="{BB962C8B-B14F-4D97-AF65-F5344CB8AC3E}">
        <p14:creationId xmlns:p14="http://schemas.microsoft.com/office/powerpoint/2010/main" val="25266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up)">
                                      <p:cBhvr>
                                        <p:cTn id="24" dur="500"/>
                                        <p:tgtEl>
                                          <p:spTgt spid="4">
                                            <p:txEl>
                                              <p:pRg st="1" end="1"/>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up)">
                                      <p:cBhvr>
                                        <p:cTn id="28" dur="500"/>
                                        <p:tgtEl>
                                          <p:spTgt spid="4">
                                            <p:txEl>
                                              <p:pRg st="2" end="2"/>
                                            </p:txEl>
                                          </p:spTgt>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up)">
                                      <p:cBhvr>
                                        <p:cTn id="32" dur="500"/>
                                        <p:tgtEl>
                                          <p:spTgt spid="4">
                                            <p:txEl>
                                              <p:pRg st="3" end="3"/>
                                            </p:txEl>
                                          </p:spTgt>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wipe(up)">
                                      <p:cBhvr>
                                        <p:cTn id="36" dur="500"/>
                                        <p:tgtEl>
                                          <p:spTgt spid="4">
                                            <p:txEl>
                                              <p:pRg st="4" end="4"/>
                                            </p:txEl>
                                          </p:spTgt>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wipe(up)">
                                      <p:cBhvr>
                                        <p:cTn id="40" dur="500"/>
                                        <p:tgtEl>
                                          <p:spTgt spid="4">
                                            <p:txEl>
                                              <p:pRg st="5" end="5"/>
                                            </p:txEl>
                                          </p:spTgt>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wipe(up)">
                                      <p:cBhvr>
                                        <p:cTn id="44" dur="500"/>
                                        <p:tgtEl>
                                          <p:spTgt spid="4">
                                            <p:txEl>
                                              <p:pRg st="6" end="6"/>
                                            </p:txEl>
                                          </p:spTgt>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up)">
                                      <p:cBhvr>
                                        <p:cTn id="48" dur="500"/>
                                        <p:tgtEl>
                                          <p:spTgt spid="4">
                                            <p:txEl>
                                              <p:pRg st="7" end="7"/>
                                            </p:txEl>
                                          </p:spTgt>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wipe(up)">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internet">
            <a:hlinkClick r:id="" action="ppaction://media"/>
            <a:extLst>
              <a:ext uri="{FF2B5EF4-FFF2-40B4-BE49-F238E27FC236}">
                <a16:creationId xmlns:a16="http://schemas.microsoft.com/office/drawing/2014/main" id="{EA039FF5-FE18-47F7-B6A2-950DD3498C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5" y="1277937"/>
            <a:ext cx="4579601" cy="3411013"/>
          </a:xfrm>
          <a:prstGeom prst="rect">
            <a:avLst/>
          </a:prstGeom>
        </p:spPr>
      </p:pic>
      <p:sp>
        <p:nvSpPr>
          <p:cNvPr id="4" name="Rectangle 3">
            <a:extLst>
              <a:ext uri="{FF2B5EF4-FFF2-40B4-BE49-F238E27FC236}">
                <a16:creationId xmlns:a16="http://schemas.microsoft.com/office/drawing/2014/main" id="{9A3E78DD-AC0B-4BEE-8ADF-305ABB8AE30A}"/>
              </a:ext>
            </a:extLst>
          </p:cNvPr>
          <p:cNvSpPr/>
          <p:nvPr/>
        </p:nvSpPr>
        <p:spPr>
          <a:xfrm>
            <a:off x="5078076" y="1403086"/>
            <a:ext cx="2523087"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u="sng" dirty="0">
                <a:solidFill>
                  <a:srgbClr val="6D2182"/>
                </a:solidFill>
                <a:latin typeface="Miriam Libre" panose="00000500000000000000" pitchFamily="2" charset="-79"/>
                <a:cs typeface="Miriam Libre" panose="00000500000000000000" pitchFamily="2" charset="-79"/>
              </a:rPr>
              <a:t>Web 1.0</a:t>
            </a:r>
          </a:p>
          <a:p>
            <a:r>
              <a:rPr lang="en-US" sz="1800" i="1" dirty="0">
                <a:solidFill>
                  <a:srgbClr val="6D2182"/>
                </a:solidFill>
                <a:latin typeface="Miriam Libre" panose="00000500000000000000" pitchFamily="2" charset="-79"/>
                <a:cs typeface="Miriam Libre" panose="00000500000000000000" pitchFamily="2" charset="-79"/>
              </a:rPr>
              <a:t>read-only, content created by “admins”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0037C1"/>
                </a:solidFill>
                <a:latin typeface="Miriam Libre" panose="00000500000000000000" pitchFamily="2" charset="-79"/>
                <a:cs typeface="Miriam Libre" panose="00000500000000000000" pitchFamily="2" charset="-79"/>
              </a:rPr>
              <a:t>Web 2.0</a:t>
            </a:r>
          </a:p>
          <a:p>
            <a:r>
              <a:rPr lang="en-US" sz="1800" i="1" dirty="0">
                <a:solidFill>
                  <a:srgbClr val="0037C1"/>
                </a:solidFill>
                <a:latin typeface="Miriam Libre" panose="00000500000000000000" pitchFamily="2" charset="-79"/>
                <a:cs typeface="Miriam Libre" panose="00000500000000000000" pitchFamily="2" charset="-79"/>
              </a:rPr>
              <a:t>social web, content created by users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F7931A"/>
                </a:solidFill>
                <a:latin typeface="Miriam Libre" panose="00000500000000000000" pitchFamily="2" charset="-79"/>
                <a:cs typeface="Miriam Libre" panose="00000500000000000000" pitchFamily="2" charset="-79"/>
              </a:rPr>
              <a:t>Web 3.0</a:t>
            </a:r>
          </a:p>
          <a:p>
            <a:r>
              <a:rPr lang="en-US" sz="1800" i="1" dirty="0">
                <a:solidFill>
                  <a:srgbClr val="F7931A"/>
                </a:solidFill>
                <a:latin typeface="Miriam Libre" panose="00000500000000000000" pitchFamily="2" charset="-79"/>
                <a:cs typeface="Miriam Libre" panose="00000500000000000000" pitchFamily="2" charset="-79"/>
              </a:rPr>
              <a:t>decentralized web</a:t>
            </a:r>
            <a:endParaRPr lang="en-US" sz="1600" i="1" dirty="0">
              <a:solidFill>
                <a:srgbClr val="F7931A"/>
              </a:solidFill>
              <a:latin typeface="Miriam Libre" panose="00000500000000000000" pitchFamily="2" charset="-79"/>
              <a:cs typeface="Miriam Libre" panose="00000500000000000000" pitchFamily="2" charset="-79"/>
            </a:endParaRPr>
          </a:p>
        </p:txBody>
      </p:sp>
      <p:pic>
        <p:nvPicPr>
          <p:cNvPr id="7172" name="Picture 4">
            <a:extLst>
              <a:ext uri="{FF2B5EF4-FFF2-40B4-BE49-F238E27FC236}">
                <a16:creationId xmlns:a16="http://schemas.microsoft.com/office/drawing/2014/main" id="{B00F074B-4181-42C8-8964-DF8E07E3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880" y="962232"/>
            <a:ext cx="1074156" cy="103835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821AD0C-B244-4BAB-BD6A-D6221BECFC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02" y="3142918"/>
            <a:ext cx="533379" cy="53337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itcoin - Open source P2P money">
            <a:extLst>
              <a:ext uri="{FF2B5EF4-FFF2-40B4-BE49-F238E27FC236}">
                <a16:creationId xmlns:a16="http://schemas.microsoft.com/office/drawing/2014/main" id="{D7F28BC8-D5A1-4815-9DC4-6DA47AC366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0919" y="4026579"/>
            <a:ext cx="922581" cy="9225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B32B442-483A-4BAF-A43D-AD83A897A7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6971" y="2571750"/>
            <a:ext cx="760030" cy="6251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FD4431-78AB-47FA-A795-31B3EBF23490}"/>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14" name="TextBox 13">
            <a:extLst>
              <a:ext uri="{FF2B5EF4-FFF2-40B4-BE49-F238E27FC236}">
                <a16:creationId xmlns:a16="http://schemas.microsoft.com/office/drawing/2014/main" id="{1B071749-AD31-415D-8A7F-1C1987D7CE65}"/>
              </a:ext>
            </a:extLst>
          </p:cNvPr>
          <p:cNvSpPr txBox="1"/>
          <p:nvPr/>
        </p:nvSpPr>
        <p:spPr>
          <a:xfrm>
            <a:off x="3666590" y="482614"/>
            <a:ext cx="4402753" cy="523220"/>
          </a:xfrm>
          <a:prstGeom prst="rect">
            <a:avLst/>
          </a:prstGeom>
          <a:noFill/>
        </p:spPr>
        <p:txBody>
          <a:bodyPr wrap="square">
            <a:spAutoFit/>
          </a:bodyPr>
          <a:lstStyle/>
          <a:p>
            <a:r>
              <a:rPr lang="en-US" sz="2800" b="1" dirty="0">
                <a:latin typeface="Krona One"/>
                <a:sym typeface="Krona One"/>
              </a:rPr>
              <a:t>(World Wide Web)</a:t>
            </a:r>
            <a:endParaRPr lang="en-US" dirty="0"/>
          </a:p>
        </p:txBody>
      </p:sp>
    </p:spTree>
    <p:extLst>
      <p:ext uri="{BB962C8B-B14F-4D97-AF65-F5344CB8AC3E}">
        <p14:creationId xmlns:p14="http://schemas.microsoft.com/office/powerpoint/2010/main" val="257936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animEffect transition="in" filter="fade">
                                      <p:cBhvr>
                                        <p:cTn id="25" dur="500"/>
                                        <p:tgtEl>
                                          <p:spTgt spid="7178"/>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3"/>
                </p:tgtEl>
              </p:cMediaNode>
            </p:video>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20852</TotalTime>
  <Words>5634</Words>
  <Application>Microsoft Office PowerPoint</Application>
  <PresentationFormat>On-screen Show (16:9)</PresentationFormat>
  <Paragraphs>544</Paragraphs>
  <Slides>29</Slides>
  <Notes>29</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Krona One</vt:lpstr>
      <vt:lpstr>Copperplate Gothic Bold</vt:lpstr>
      <vt:lpstr>Miriam Libre</vt:lpstr>
      <vt:lpstr>Blue Grid Interface &amp; Sticky Notes Company Profile by Slidesgo</vt:lpstr>
      <vt:lpstr>Computers &amp; Society</vt:lpstr>
      <vt:lpstr>Science Fiction v. Science Itself</vt:lpstr>
      <vt:lpstr>Camp Agenda</vt:lpstr>
      <vt:lpstr> in History</vt:lpstr>
      <vt:lpstr>Early Days of</vt:lpstr>
      <vt:lpstr>PowerPoint Presentation</vt:lpstr>
      <vt:lpstr>Practical Applications</vt:lpstr>
      <vt:lpstr>– The Personal Computer</vt:lpstr>
      <vt:lpstr>PowerPoint Presentation</vt:lpstr>
      <vt:lpstr>PowerPoint Presentation</vt:lpstr>
      <vt:lpstr>Arts &amp; Entertainment</vt:lpstr>
      <vt:lpstr>Moore’s Law</vt:lpstr>
      <vt:lpstr>in the Present</vt:lpstr>
      <vt:lpstr>are Everywhere</vt:lpstr>
      <vt:lpstr>CoViD-19</vt:lpstr>
      <vt:lpstr>A.I. is Everywhere</vt:lpstr>
      <vt:lpstr>PowerPoint Presentation</vt:lpstr>
      <vt:lpstr>Extended Reality (XR)</vt:lpstr>
      <vt:lpstr>3D Printing</vt:lpstr>
      <vt:lpstr>Smart Devices - IoT</vt:lpstr>
      <vt:lpstr>Computers in the</vt:lpstr>
      <vt:lpstr>PowerPoint Presentation</vt:lpstr>
      <vt:lpstr>The</vt:lpstr>
      <vt:lpstr>The</vt:lpstr>
      <vt:lpstr>Quantum Computing</vt:lpstr>
      <vt:lpstr>More Topics – Hypothetical</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cp:lastModifiedBy>
  <cp:revision>103</cp:revision>
  <dcterms:modified xsi:type="dcterms:W3CDTF">2022-05-23T19:01:44Z</dcterms:modified>
</cp:coreProperties>
</file>